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6" r:id="rId2"/>
    <p:sldId id="326" r:id="rId3"/>
    <p:sldId id="275" r:id="rId4"/>
    <p:sldId id="27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2" r:id="rId15"/>
    <p:sldId id="321" r:id="rId16"/>
    <p:sldId id="323" r:id="rId17"/>
    <p:sldId id="324" r:id="rId18"/>
    <p:sldId id="325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41" r:id="rId31"/>
    <p:sldId id="34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3" autoAdjust="0"/>
    <p:restoredTop sz="94626"/>
  </p:normalViewPr>
  <p:slideViewPr>
    <p:cSldViewPr snapToGrid="0">
      <p:cViewPr varScale="1">
        <p:scale>
          <a:sx n="121" d="100"/>
          <a:sy n="121" d="100"/>
        </p:scale>
        <p:origin x="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AC7C8-EFFD-6947-B350-86A85B2A0399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F8E7E-D3DE-9F43-8DB1-5FBE88A80B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184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8E7E-D3DE-9F43-8DB1-5FBE88A80B1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30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8E7E-D3DE-9F43-8DB1-5FBE88A80B1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06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8E7E-D3DE-9F43-8DB1-5FBE88A80B1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559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8E7E-D3DE-9F43-8DB1-5FBE88A80B1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88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8E7E-D3DE-9F43-8DB1-5FBE88A80B1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60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8E7E-D3DE-9F43-8DB1-5FBE88A80B1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65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8E7E-D3DE-9F43-8DB1-5FBE88A80B1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327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8E7E-D3DE-9F43-8DB1-5FBE88A80B16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14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6B2-E79E-48E3-9AED-5618EC713FBE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3B43-384B-4221-8A04-702644383C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6B2-E79E-48E3-9AED-5618EC713FBE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3B43-384B-4221-8A04-702644383C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554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6B2-E79E-48E3-9AED-5618EC713FBE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3B43-384B-4221-8A04-702644383C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94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6B2-E79E-48E3-9AED-5618EC713FBE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3B43-384B-4221-8A04-702644383C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6B2-E79E-48E3-9AED-5618EC713FBE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3B43-384B-4221-8A04-702644383C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12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6B2-E79E-48E3-9AED-5618EC713FBE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3B43-384B-4221-8A04-702644383C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09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6B2-E79E-48E3-9AED-5618EC713FBE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3B43-384B-4221-8A04-702644383C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56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6B2-E79E-48E3-9AED-5618EC713FBE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3B43-384B-4221-8A04-702644383C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10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6B2-E79E-48E3-9AED-5618EC713FBE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3B43-384B-4221-8A04-702644383C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33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6B2-E79E-48E3-9AED-5618EC713FBE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3B43-384B-4221-8A04-702644383C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37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6B2-E79E-48E3-9AED-5618EC713FBE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3B43-384B-4221-8A04-702644383C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380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46B2-E79E-48E3-9AED-5618EC713FBE}" type="datetimeFigureOut">
              <a:rPr lang="pl-PL" smtClean="0"/>
              <a:t>19.06.2024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93B43-384B-4221-8A04-702644383C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61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emini.pl/kategoria/zdrowie/dermatologia/problemy-skorne/odcisk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iliscare.com/birad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p.pl/pacjent/onkologia/chorobynowotworowe/162061,rak-piersi-objawy-leczenie-rokowani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.pl/pacjent/dermatologia/choroby/wenerologia/73414,rzezaczka" TargetMode="External"/><Relationship Id="rId2" Type="http://schemas.openxmlformats.org/officeDocument/2006/relationships/hyperlink" Target="https://www.mp.pl/pacjent/choroby-zakazne/choroby/zakazenia-bakteryjne/164865,chlamydioz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s://www.mp.pl/pacjent/choroby-zakazne/choroby/zakazenia-wirusowe/157123,cytomegalia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.pl/pacjent/objawy/175407,obrzek" TargetMode="External"/><Relationship Id="rId2" Type="http://schemas.openxmlformats.org/officeDocument/2006/relationships/hyperlink" Target="https://www.mp.pl/pacjent/objawy/263860,uplaw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p.pl/pacjent/nefrologia/choroby/chorobyudoroslych/167455,zatrzymanie-moczu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.pl/pacjent/urologia/334715,prostata-gruczol-krokowy-stercz" TargetMode="External"/><Relationship Id="rId2" Type="http://schemas.openxmlformats.org/officeDocument/2006/relationships/hyperlink" Target="https://www.mp.pl/pacjent/onkologia/chorobynowotworowe/99322,rak-jajnika-objawy-rokowanie-przyczyny-leczeni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p.pl/pacjent/badania_zabiegi/335771,mutacje-genu-brca1-i-brca2-uwarunkowany-genetycznie-rak-piersi-jajnika-gruczolu-krokowego-i-trzustki" TargetMode="External"/><Relationship Id="rId4" Type="http://schemas.openxmlformats.org/officeDocument/2006/relationships/hyperlink" Target="https://www.mp.pl/pacjent/onkologia/chorobynowotworowe/88022,rak-jelita-grubeg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.pl/pacjent/onkologia/chorobynowotworowe/165391,choroby-piersi" TargetMode="External"/><Relationship Id="rId2" Type="http://schemas.openxmlformats.org/officeDocument/2006/relationships/hyperlink" Target="https://www.mp.pl/pacjent/badania_zabiegi/171848,estrogen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3A6EE6-06CF-A7F1-90D8-FBF0C3482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370" y="-126521"/>
            <a:ext cx="9937630" cy="3249283"/>
          </a:xfrm>
        </p:spPr>
        <p:txBody>
          <a:bodyPr>
            <a:normAutofit/>
          </a:bodyPr>
          <a:lstStyle/>
          <a:p>
            <a:r>
              <a:rPr lang="pl-PL" dirty="0"/>
              <a:t>Konferencja</a:t>
            </a:r>
            <a:r>
              <a:rPr lang="pl-PL" sz="4400" dirty="0">
                <a:latin typeface="Avenir Book" panose="02000503020000020003" pitchFamily="2" charset="0"/>
              </a:rPr>
              <a:t> Rady Kobiet i Rodzin z Obszarów Wiejskich  przy Krajowej Radzie Izb Rolniczych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DD18B5-E90E-D767-13ED-4F45EFF4D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08649"/>
          </a:xfrm>
        </p:spPr>
        <p:txBody>
          <a:bodyPr>
            <a:noAutofit/>
          </a:bodyPr>
          <a:lstStyle/>
          <a:p>
            <a:endParaRPr lang="pl-PL" sz="4000" dirty="0"/>
          </a:p>
          <a:p>
            <a:r>
              <a:rPr lang="pl-PL" sz="4000" dirty="0"/>
              <a:t>Kobiece ścieżki do zdrowia</a:t>
            </a:r>
          </a:p>
        </p:txBody>
      </p:sp>
    </p:spTree>
    <p:extLst>
      <p:ext uri="{BB962C8B-B14F-4D97-AF65-F5344CB8AC3E}">
        <p14:creationId xmlns:p14="http://schemas.microsoft.com/office/powerpoint/2010/main" val="325783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1C6C50-8A35-14C0-A23F-4CBE9C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/>
              </a:rPr>
              <a:t>Fakt, że u danej osoby nie występują czynniki ryzyka, nie świadczy o tym, że ta osoba nie zachoruje. Aż u około 3/4 chorych nie występują żadne czynniki ryzyka!</a:t>
            </a:r>
            <a:br>
              <a:rPr lang="pl-PL" dirty="0">
                <a:effectLst/>
              </a:rPr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5609D6-2ED5-39A4-6AB8-44CEEBE4A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932" y="3112617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pl-PL" b="1" i="0" u="none" strike="noStrike" dirty="0">
                <a:solidFill>
                  <a:srgbClr val="000000"/>
                </a:solidFill>
                <a:effectLst/>
                <a:latin typeface="+mj-lt"/>
              </a:rPr>
              <a:t>Co chroni przed zachorowaniem na raka piersi?</a:t>
            </a:r>
          </a:p>
          <a:p>
            <a:pPr algn="l"/>
            <a:endParaRPr lang="pl-PL" b="1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zaprzestanie palenia papierosów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regularna zaplanowana aktywność fizyczna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utrzymanie właściwej wagi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ograniczenie spożycia alkoholu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693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E1E620-59E1-550C-DEE8-FD11BD9D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3B0A0CD-F0C5-70C6-160E-6160AED76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496"/>
            <a:ext cx="6707131" cy="6679504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533D7CD-A1A2-400E-1360-58A85CB5D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987" y="9395"/>
            <a:ext cx="5146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4267BC-2816-9FF4-2AAE-C5BB1651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0" u="none" strike="noStrike" dirty="0">
                <a:solidFill>
                  <a:srgbClr val="333333"/>
                </a:solidFill>
                <a:effectLst/>
              </a:rPr>
              <a:t>Rak piersi – profilaktyka wtórna </a:t>
            </a:r>
            <a:br>
              <a:rPr lang="pl-PL" b="1" i="0" u="none" strike="noStrike" dirty="0">
                <a:solidFill>
                  <a:srgbClr val="333333"/>
                </a:solidFill>
                <a:effectLst/>
                <a:latin typeface="Nunito Sans" pitchFamily="2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A2894E-705F-07A5-9FC0-D6A12344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79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regularne samobadanie piersi</a:t>
            </a:r>
          </a:p>
          <a:p>
            <a:endParaRPr lang="pl-PL" b="0" i="0" u="none" strike="noStrike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pl-PL" dirty="0">
                <a:solidFill>
                  <a:srgbClr val="333333"/>
                </a:solidFill>
                <a:latin typeface="+mj-lt"/>
              </a:rPr>
              <a:t>mammografia piersi – </a:t>
            </a:r>
            <a:r>
              <a:rPr lang="pl-PL" dirty="0">
                <a:solidFill>
                  <a:srgbClr val="040C28"/>
                </a:solidFill>
                <a:latin typeface="+mj-lt"/>
              </a:rPr>
              <a:t>o</a:t>
            </a:r>
            <a:r>
              <a:rPr lang="pl-PL" b="0" i="0" u="none" strike="noStrike" dirty="0">
                <a:solidFill>
                  <a:srgbClr val="040C28"/>
                </a:solidFill>
                <a:effectLst/>
                <a:latin typeface="+mj-lt"/>
              </a:rPr>
              <a:t>d 1 listopada 2023 r</a:t>
            </a:r>
            <a:r>
              <a:rPr lang="pl-PL" b="0" i="0" u="none" strike="noStrike" dirty="0">
                <a:solidFill>
                  <a:srgbClr val="1F1F1F"/>
                </a:solidFill>
                <a:effectLst/>
                <a:latin typeface="+mj-lt"/>
              </a:rPr>
              <a:t>. profilaktyczną mammografię mogą zrobić panie w wieku 45 – 74 lata</a:t>
            </a:r>
          </a:p>
          <a:p>
            <a:endParaRPr lang="pl-PL" b="0" i="0" u="none" strike="noStrike" dirty="0">
              <a:solidFill>
                <a:srgbClr val="1F1F1F"/>
              </a:solidFill>
              <a:effectLst/>
              <a:latin typeface="+mj-lt"/>
            </a:endParaRPr>
          </a:p>
          <a:p>
            <a:r>
              <a:rPr lang="pl-PL" dirty="0">
                <a:solidFill>
                  <a:srgbClr val="1F1F1F"/>
                </a:solidFill>
                <a:latin typeface="+mj-lt"/>
              </a:rPr>
              <a:t>USG piersi  i dołów pachowych </a:t>
            </a:r>
          </a:p>
          <a:p>
            <a:endParaRPr lang="pl-PL" b="0" i="0" u="none" strike="noStrike" dirty="0">
              <a:solidFill>
                <a:srgbClr val="333333"/>
              </a:solidFill>
              <a:effectLst/>
              <a:latin typeface="Nunito Sans" pitchFamily="2" charset="0"/>
            </a:endParaRPr>
          </a:p>
          <a:p>
            <a:pPr marL="0" indent="0">
              <a:buNone/>
            </a:pPr>
            <a:endParaRPr lang="pl-PL" dirty="0">
              <a:solidFill>
                <a:srgbClr val="333333"/>
              </a:solidFill>
              <a:latin typeface="Nunito Sans" pitchFamily="2" charset="0"/>
            </a:endParaRPr>
          </a:p>
          <a:p>
            <a:pPr marL="0" indent="0">
              <a:buNone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Nunito Sans" pitchFamily="2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997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74906-9E07-743B-E2B7-7B219096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Samobadanie piersi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33B930-E136-219E-B06D-5D23492B4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pl-PL" b="1" dirty="0">
                <a:effectLst/>
              </a:rPr>
              <a:t>oglądanie – </a:t>
            </a:r>
            <a:r>
              <a:rPr lang="pl-PL" dirty="0">
                <a:effectLst/>
              </a:rPr>
              <a:t>pomaga znaleźć niepokojące zmiany na skórze piersi, takie jak:</a:t>
            </a:r>
          </a:p>
          <a:p>
            <a:pPr marL="0" indent="0">
              <a:buNone/>
            </a:pPr>
            <a:endParaRPr lang="pl-PL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effectLst/>
              </a:rPr>
              <a:t>zaciągnięcia </a:t>
            </a:r>
            <a:r>
              <a:rPr lang="pl-PL" u="sng" dirty="0">
                <a:solidFill>
                  <a:srgbClr val="333333"/>
                </a:solidFill>
                <a:effectLst/>
                <a:hlinkClick r:id="rId3"/>
              </a:rPr>
              <a:t>brodawki</a:t>
            </a:r>
            <a:r>
              <a:rPr lang="pl-PL" dirty="0">
                <a:effectLst/>
              </a:rPr>
              <a:t> sutkowej lub skóry piersi,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effectLst/>
              </a:rPr>
              <a:t>miejscowe zaczerwienienie,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effectLst/>
              </a:rPr>
              <a:t>wyciek płynu z brodawki (mleczny, surowiczy, krwisty, ropny),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effectLst/>
              </a:rPr>
              <a:t>„objaw skórki pomarańczowej”,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effectLst/>
              </a:rPr>
              <a:t>owrzodzenie,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effectLst/>
              </a:rPr>
              <a:t>różnicę wielkości między piersiami (piersi większości kobiet są w jakimś stopniu nierówne – to zupełnie normalne; niepokojący natomiast będzie wzrost jednej z piersi w krótkim czasie);</a:t>
            </a:r>
          </a:p>
          <a:p>
            <a:pPr marL="0" indent="0">
              <a:buNone/>
            </a:pPr>
            <a:br>
              <a:rPr lang="pl-PL" dirty="0">
                <a:effectLst/>
              </a:rPr>
            </a:br>
            <a:endParaRPr lang="pl-PL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807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CEF939-F540-73F6-77D9-F5E43881C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17" y="10688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i="0" u="none" strike="noStrike" dirty="0">
                <a:solidFill>
                  <a:srgbClr val="333333"/>
                </a:solidFill>
                <a:effectLst/>
                <a:latin typeface="+mj-lt"/>
              </a:rPr>
              <a:t>2.badanie </a:t>
            </a:r>
            <a:r>
              <a:rPr lang="pl-PL" b="1" i="0" u="none" strike="noStrike" dirty="0" err="1">
                <a:solidFill>
                  <a:srgbClr val="333333"/>
                </a:solidFill>
                <a:effectLst/>
                <a:latin typeface="+mj-lt"/>
              </a:rPr>
              <a:t>palpacyjne</a:t>
            </a:r>
            <a:r>
              <a:rPr lang="pl-PL" b="1" i="0" u="none" strike="noStrike" dirty="0">
                <a:solidFill>
                  <a:srgbClr val="333333"/>
                </a:solidFill>
                <a:effectLst/>
                <a:latin typeface="+mj-lt"/>
              </a:rPr>
              <a:t> (dotykowe)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 – </a:t>
            </a:r>
          </a:p>
          <a:p>
            <a:pPr marL="0" indent="0">
              <a:buNone/>
            </a:pPr>
            <a:endParaRPr lang="pl-PL" dirty="0">
              <a:solidFill>
                <a:srgbClr val="333333"/>
              </a:solidFill>
              <a:latin typeface="+mj-lt"/>
            </a:endParaRPr>
          </a:p>
          <a:p>
            <a:pPr marL="0" indent="0">
              <a:buNone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polega na dociskaniu piersi dłonią do żeber w poszukiwaniu guzków, zgrubień, wycieku z brodawki i innych niepokojących objawów; badanie to przeprowadzaj raz w miesiącu, tydzień po zakończeniu cyklu menstruacyjnego; jeśli już nie miesiączkujesz, wybierz jeden konkretny dzień w ciągu miesiąca.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218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17B4F2F-6FBE-A186-8381-378412E74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8" y="245550"/>
            <a:ext cx="5150068" cy="6611575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FFEF27A-7B0B-4E4F-F9BA-3D0E9C2BD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877" y="846237"/>
            <a:ext cx="6272696" cy="27051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673E5E7-E9D9-656B-4E9E-9AECA24D0AD6}"/>
              </a:ext>
            </a:extLst>
          </p:cNvPr>
          <p:cNvSpPr txBox="1"/>
          <p:nvPr/>
        </p:nvSpPr>
        <p:spPr>
          <a:xfrm>
            <a:off x="5370786" y="4550979"/>
            <a:ext cx="6363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u="none" strike="noStrike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W każdej metodzie wykorzystujemy 3 palce dłoni (wskazujący, środkowy, serdeczny), kładziemy je na piersi i wykonujemy ucisk wraz z niewielkim ruchem okrężnym, następnie przesuwamy dłoń i powtarzamy czynność.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280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911E21-5613-3F15-3881-C5120A73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9F4238E-EC4E-619D-98E5-52EB5606E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5045"/>
            <a:ext cx="6096000" cy="533400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474696C-3B57-6CEF-52D1-44C59E095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45"/>
            <a:ext cx="6096000" cy="52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5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EDD08D-9538-4A73-B4A2-70F13171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Mammografia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45FE77E-30D6-3D34-7B64-7D51F1640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210375"/>
            <a:ext cx="4685717" cy="311836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839414D-AD37-21A9-14C3-B8B5E23BF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17" y="1464140"/>
            <a:ext cx="6670079" cy="39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4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8D2B34-4B1B-4515-B5B2-2BB5608E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USG piersi i dołów pachowych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89257B-A8D1-C42A-E702-C056C5864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777777"/>
                </a:solidFill>
                <a:effectLst/>
                <a:latin typeface="+mj-lt"/>
              </a:rPr>
              <a:t>badanie profilaktyczne (z wyboru), głównie u kobiet przed 40. rokiem życia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777777"/>
                </a:solidFill>
                <a:effectLst/>
                <a:latin typeface="+mj-lt"/>
              </a:rPr>
              <a:t>badanie uzupełniające po mammografii, kiedy ze względu na bogato gruczołową „gęstą” budowę piersi czułość mammografii jest obniżona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777777"/>
                </a:solidFill>
                <a:effectLst/>
                <a:latin typeface="+mj-lt"/>
              </a:rPr>
              <a:t>dodatkowa ocena zmian widocznych w mammografii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777777"/>
                </a:solidFill>
                <a:effectLst/>
                <a:latin typeface="+mj-lt"/>
              </a:rPr>
              <a:t>obecność wyczuwalnych </a:t>
            </a:r>
            <a:r>
              <a:rPr lang="pl-PL" b="0" i="0" u="none" strike="noStrike" dirty="0" err="1">
                <a:solidFill>
                  <a:srgbClr val="777777"/>
                </a:solidFill>
                <a:effectLst/>
                <a:latin typeface="+mj-lt"/>
              </a:rPr>
              <a:t>palpacyjnie</a:t>
            </a:r>
            <a:r>
              <a:rPr lang="pl-PL" b="0" i="0" u="none" strike="noStrike" dirty="0">
                <a:solidFill>
                  <a:srgbClr val="777777"/>
                </a:solidFill>
                <a:effectLst/>
                <a:latin typeface="+mj-lt"/>
              </a:rPr>
              <a:t> guzków i zgrubień w piersiach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777777"/>
                </a:solidFill>
                <a:effectLst/>
                <a:latin typeface="+mj-lt"/>
              </a:rPr>
              <a:t>określenie charakteru zmiany (różnicowanie między zmianą litą a płynową, łagodną a złośliwą)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777777"/>
                </a:solidFill>
                <a:effectLst/>
                <a:latin typeface="+mj-lt"/>
              </a:rPr>
              <a:t>obecność klinicznych objawów zapalenia gruczołu piersiowego, zwłaszcza przy podejrzeniu ropnia piersi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777777"/>
                </a:solidFill>
                <a:effectLst/>
                <a:latin typeface="+mj-lt"/>
              </a:rPr>
              <a:t>w trakcie hormonoterapii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777777"/>
                </a:solidFill>
                <a:effectLst/>
                <a:latin typeface="+mj-lt"/>
              </a:rPr>
              <a:t>diagnostyka zmian w piersiach u kobiet karmiących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777777"/>
                </a:solidFill>
                <a:effectLst/>
                <a:latin typeface="+mj-lt"/>
              </a:rPr>
              <a:t>bezpieczne, nieinwazyjne badanie piersi u kobiet ciężarnych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777777"/>
                </a:solidFill>
                <a:effectLst/>
                <a:latin typeface="+mj-lt"/>
              </a:rPr>
              <a:t>obecność wycieku z brodawki sutkowej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777777"/>
                </a:solidFill>
                <a:effectLst/>
                <a:latin typeface="+mj-lt"/>
              </a:rPr>
              <a:t>urazy piersi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447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2A4179-87BB-2F32-0A3A-31F7B50E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75" y="929957"/>
            <a:ext cx="10744201" cy="1806411"/>
          </a:xfrm>
        </p:spPr>
        <p:txBody>
          <a:bodyPr>
            <a:normAutofit fontScale="90000"/>
          </a:bodyPr>
          <a:lstStyle/>
          <a:p>
            <a:r>
              <a:rPr lang="pl-PL" sz="4000" dirty="0">
                <a:solidFill>
                  <a:srgbClr val="333642"/>
                </a:solidFill>
              </a:rPr>
              <a:t>J</a:t>
            </a:r>
            <a:r>
              <a:rPr lang="pl-PL" sz="4000" b="0" i="0" u="none" strike="noStrike" dirty="0">
                <a:solidFill>
                  <a:srgbClr val="333642"/>
                </a:solidFill>
                <a:effectLst/>
              </a:rPr>
              <a:t>ednym z najważniejszych narzędzi diagnostycznych w przypadku podejrzenia raka piersi jest biopsja </a:t>
            </a:r>
            <a:r>
              <a:rPr lang="pl-PL" sz="4000" b="1" i="0" u="none" strike="noStrike" dirty="0" err="1">
                <a:solidFill>
                  <a:srgbClr val="333642"/>
                </a:solidFill>
                <a:effectLst/>
              </a:rPr>
              <a:t>gruboigłowa</a:t>
            </a:r>
            <a:r>
              <a:rPr lang="pl-PL" sz="4000" b="1" i="0" u="none" strike="noStrike" dirty="0">
                <a:solidFill>
                  <a:srgbClr val="333642"/>
                </a:solidFill>
                <a:effectLst/>
              </a:rPr>
              <a:t>. </a:t>
            </a:r>
            <a:br>
              <a:rPr lang="pl-PL" sz="4000" b="0" i="0" u="none" strike="noStrike" dirty="0">
                <a:solidFill>
                  <a:srgbClr val="333642"/>
                </a:solidFill>
                <a:effectLst/>
              </a:rPr>
            </a:br>
            <a:r>
              <a:rPr lang="pl-PL" sz="4000" dirty="0">
                <a:solidFill>
                  <a:srgbClr val="333642"/>
                </a:solidFill>
              </a:rPr>
              <a:t>J</a:t>
            </a:r>
            <a:r>
              <a:rPr lang="pl-PL" sz="4000" b="0" i="0" u="none" strike="noStrike" dirty="0">
                <a:solidFill>
                  <a:srgbClr val="333642"/>
                </a:solidFill>
                <a:effectLst/>
              </a:rPr>
              <a:t>eśli w badaniu obrazowym piersi USG i lub mammografii, a szacowane ryzyko raka piersi wynosi powyżej 2% (wynik badania </a:t>
            </a:r>
            <a:r>
              <a:rPr lang="pl-PL" sz="4000" b="0" i="0" u="none" strike="noStrike" dirty="0">
                <a:solidFill>
                  <a:srgbClr val="5A30E1"/>
                </a:solidFill>
                <a:effectLst/>
                <a:hlinkClick r:id="rId2"/>
              </a:rPr>
              <a:t>BIRADS</a:t>
            </a:r>
            <a:r>
              <a:rPr lang="pl-PL" sz="4000" b="0" i="0" u="none" strike="noStrike" dirty="0">
                <a:solidFill>
                  <a:srgbClr val="333642"/>
                </a:solidFill>
                <a:effectLst/>
              </a:rPr>
              <a:t> 4a, 4b, 4c lub 5).</a:t>
            </a:r>
            <a:endParaRPr lang="pl-PL" sz="40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74B7D4D-C3A2-9C96-8F8C-97EE2EBEF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52" y="3429000"/>
            <a:ext cx="6551184" cy="3300984"/>
          </a:xfrm>
        </p:spPr>
      </p:pic>
    </p:spTree>
    <p:extLst>
      <p:ext uri="{BB962C8B-B14F-4D97-AF65-F5344CB8AC3E}">
        <p14:creationId xmlns:p14="http://schemas.microsoft.com/office/powerpoint/2010/main" val="241988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F46468-50B7-51AE-F66F-6F370532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144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Profilaktyka chorób nowotworowych najczęściej występujących u kobiet – rak szyjki macicy i rak piersi.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C4C11E-DFBB-66C2-8192-138E4562E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r>
              <a:rPr lang="pl-PL" dirty="0"/>
              <a:t>lek. med. Piotr Palka</a:t>
            </a:r>
          </a:p>
          <a:p>
            <a:pPr marL="0" indent="0" algn="r">
              <a:buNone/>
            </a:pPr>
            <a:r>
              <a:rPr lang="pl-PL" dirty="0"/>
              <a:t>starszy asystent</a:t>
            </a:r>
          </a:p>
          <a:p>
            <a:pPr marL="0" indent="0" algn="r">
              <a:buNone/>
            </a:pPr>
            <a:r>
              <a:rPr lang="pl-PL" dirty="0"/>
              <a:t>Zakład Radioterapii Katowickie Centrum Onkologii</a:t>
            </a:r>
          </a:p>
          <a:p>
            <a:pPr marL="0" indent="0" algn="r">
              <a:buNone/>
            </a:pPr>
            <a:r>
              <a:rPr lang="pl-PL" dirty="0"/>
              <a:t>członek zespołu </a:t>
            </a:r>
            <a:r>
              <a:rPr lang="pl-PL" dirty="0" err="1"/>
              <a:t>Breast</a:t>
            </a:r>
            <a:r>
              <a:rPr lang="pl-PL" dirty="0"/>
              <a:t> </a:t>
            </a:r>
            <a:r>
              <a:rPr lang="pl-PL" dirty="0" err="1"/>
              <a:t>Cancer</a:t>
            </a:r>
            <a:r>
              <a:rPr lang="pl-PL" dirty="0"/>
              <a:t> Unit 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0AEDC68-8E5E-EB3B-BF55-41048F8BC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03819"/>
            <a:ext cx="2441028" cy="18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05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2E02065-819F-6986-9878-DA6655486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90" y="58858"/>
            <a:ext cx="7241626" cy="6740283"/>
          </a:xfrm>
        </p:spPr>
      </p:pic>
    </p:spTree>
    <p:extLst>
      <p:ext uri="{BB962C8B-B14F-4D97-AF65-F5344CB8AC3E}">
        <p14:creationId xmlns:p14="http://schemas.microsoft.com/office/powerpoint/2010/main" val="3984829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D508B7-F577-D4A4-2CE5-2C816338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477D20-176C-33DB-E5C2-75DA604E4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81D54576-EF2D-C492-1FE8-970A071D5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6" y="99491"/>
            <a:ext cx="10731474" cy="665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98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47E3A5-234E-DE68-12EE-C3B2A203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Rak szyjki macicy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10FEAA-CC98-61CB-AE98-BD7B3252B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07" y="1362501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pl-PL" sz="2400" b="1" i="0" u="none" strike="noStrike" dirty="0">
                <a:solidFill>
                  <a:srgbClr val="333333"/>
                </a:solidFill>
                <a:effectLst/>
                <a:latin typeface="+mj-lt"/>
              </a:rPr>
              <a:t>Rak szyjki macicy jest w skali świata czwartym pod względem częstości występowania nowotworem u kobiet</a:t>
            </a:r>
            <a:r>
              <a:rPr lang="pl-PL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. Rocznie zapada na niego około 570 tysięcy kobiet, z których około 60% umiera. Szczyt </a:t>
            </a:r>
            <a:r>
              <a:rPr lang="pl-PL" sz="2400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zachorowań</a:t>
            </a:r>
            <a:r>
              <a:rPr lang="pl-PL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 przypada na 50.–60. rok życia. </a:t>
            </a:r>
          </a:p>
          <a:p>
            <a:pPr algn="l"/>
            <a:r>
              <a:rPr lang="pl-PL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W Polsce rak szyjki macicy jest obecnie 7. (dane z 2018 r.) pod względem częstości występowania nowotworem złośliwym kobiet (po </a:t>
            </a:r>
            <a:r>
              <a:rPr lang="pl-PL" sz="2400" b="0" i="0" u="none" strike="noStrike" dirty="0">
                <a:solidFill>
                  <a:srgbClr val="00477F"/>
                </a:solidFill>
                <a:effectLst/>
                <a:latin typeface="+mj-lt"/>
                <a:hlinkClick r:id="rId2"/>
              </a:rPr>
              <a:t>raku piersi</a:t>
            </a:r>
            <a:r>
              <a:rPr lang="pl-PL" sz="2400" b="0" i="0" u="none" strike="noStrike" dirty="0">
                <a:solidFill>
                  <a:srgbClr val="333333"/>
                </a:solidFill>
                <a:effectLst/>
                <a:latin typeface="+mj-lt"/>
              </a:rPr>
              <a:t>, płuc, jelita grubego, trzonu macicy, jajnika i tarczycy).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FFBA7E0-BF6C-D32C-B66D-963437B7A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48" y="3666745"/>
            <a:ext cx="5070852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11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AAE532-E917-6A01-7A9E-2B865FE8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699"/>
            <a:ext cx="10515600" cy="1325563"/>
          </a:xfrm>
        </p:spPr>
        <p:txBody>
          <a:bodyPr>
            <a:normAutofit/>
          </a:bodyPr>
          <a:lstStyle/>
          <a:p>
            <a:r>
              <a:rPr lang="pl-PL" b="1" i="0" u="none" strike="noStrike" dirty="0">
                <a:solidFill>
                  <a:srgbClr val="000000"/>
                </a:solidFill>
                <a:effectLst/>
              </a:rPr>
              <a:t>Przyczyny i czynniki ryzyka raka szyjki macicy</a:t>
            </a:r>
            <a:br>
              <a:rPr lang="pl-PL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B47FA2-2912-EBEA-BF40-0ACEEE34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59" y="1804261"/>
            <a:ext cx="6697717" cy="4859297"/>
          </a:xfrm>
        </p:spPr>
        <p:txBody>
          <a:bodyPr/>
          <a:lstStyle/>
          <a:p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Główną przyczyną odpowiadającą za raka szyjki macicy jest wirus brodawczaka ludzkiego (</a:t>
            </a:r>
            <a:r>
              <a:rPr lang="pl-PL" b="0" i="1" u="none" strike="noStrike" dirty="0" err="1">
                <a:solidFill>
                  <a:srgbClr val="333333"/>
                </a:solidFill>
                <a:effectLst/>
                <a:latin typeface="+mj-lt"/>
              </a:rPr>
              <a:t>human</a:t>
            </a:r>
            <a:r>
              <a:rPr lang="pl-PL" b="0" i="1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pl-PL" b="0" i="1" u="none" strike="noStrike" dirty="0" err="1">
                <a:solidFill>
                  <a:srgbClr val="333333"/>
                </a:solidFill>
                <a:effectLst/>
                <a:latin typeface="+mj-lt"/>
              </a:rPr>
              <a:t>papilloma</a:t>
            </a:r>
            <a:r>
              <a:rPr lang="pl-PL" b="0" i="1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pl-PL" b="0" i="1" u="none" strike="noStrike" dirty="0" err="1">
                <a:solidFill>
                  <a:srgbClr val="333333"/>
                </a:solidFill>
                <a:effectLst/>
                <a:latin typeface="+mj-lt"/>
              </a:rPr>
              <a:t>virus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 – HPV), który tworzy środowisko sprzyjające transformacji zdrowych komórek w kierunku nowotworowych. Zakażenie nim jest bezobjawowe. Szczególnie groźne są podtypy – 16 i 18.</a:t>
            </a:r>
            <a:endParaRPr lang="pl-PL" dirty="0">
              <a:latin typeface="+mj-lt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E754F6F-EAE9-29FE-9D4B-A3980FF10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630" y="1804259"/>
            <a:ext cx="5271369" cy="48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24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75A361F-5E40-49D1-F24E-A8E34182737E}"/>
              </a:ext>
            </a:extLst>
          </p:cNvPr>
          <p:cNvSpPr txBox="1"/>
          <p:nvPr/>
        </p:nvSpPr>
        <p:spPr>
          <a:xfrm>
            <a:off x="658117" y="1443841"/>
            <a:ext cx="665132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0" i="0" u="none" strike="noStrike" dirty="0">
                <a:solidFill>
                  <a:srgbClr val="333333"/>
                </a:solidFill>
                <a:effectLst/>
                <a:latin typeface="+mj-lt"/>
              </a:rPr>
              <a:t>Drugim równie niebezpiecznym czynnikiem jest palenie tytoniu (zwiększa ryzyko 2-krotnie). Dodatkowo wymienia się niektóre infekcje narządu rodnego (</a:t>
            </a:r>
            <a:r>
              <a:rPr lang="pl-PL" sz="2800" b="0" i="0" u="none" strike="noStrike" dirty="0">
                <a:solidFill>
                  <a:srgbClr val="00477F"/>
                </a:solidFill>
                <a:effectLst/>
                <a:latin typeface="+mj-lt"/>
                <a:hlinkClick r:id="rId2"/>
              </a:rPr>
              <a:t>chlamydioza</a:t>
            </a:r>
            <a:r>
              <a:rPr lang="pl-PL" sz="2800" b="0" i="0" u="none" strike="noStrike" dirty="0">
                <a:solidFill>
                  <a:srgbClr val="333333"/>
                </a:solidFill>
                <a:effectLst/>
                <a:latin typeface="+mj-lt"/>
              </a:rPr>
              <a:t>, </a:t>
            </a:r>
            <a:r>
              <a:rPr lang="pl-PL" sz="2800" b="0" i="0" u="none" strike="noStrike" dirty="0">
                <a:solidFill>
                  <a:srgbClr val="00477F"/>
                </a:solidFill>
                <a:effectLst/>
                <a:latin typeface="+mj-lt"/>
                <a:hlinkClick r:id="rId3"/>
              </a:rPr>
              <a:t>rzeżączka</a:t>
            </a:r>
            <a:r>
              <a:rPr lang="pl-PL" sz="2800" b="0" i="0" u="none" strike="noStrike" dirty="0">
                <a:solidFill>
                  <a:srgbClr val="333333"/>
                </a:solidFill>
                <a:effectLst/>
                <a:latin typeface="+mj-lt"/>
              </a:rPr>
              <a:t>, wirus opryszczki, wirus </a:t>
            </a:r>
            <a:r>
              <a:rPr lang="pl-PL" sz="2800" b="0" i="0" u="none" strike="noStrike" dirty="0">
                <a:solidFill>
                  <a:srgbClr val="00477F"/>
                </a:solidFill>
                <a:effectLst/>
                <a:latin typeface="+mj-lt"/>
                <a:hlinkClick r:id="rId4"/>
              </a:rPr>
              <a:t>cytomegalii</a:t>
            </a:r>
            <a:r>
              <a:rPr lang="pl-PL" sz="2800" b="0" i="0" u="none" strike="noStrike" dirty="0">
                <a:solidFill>
                  <a:srgbClr val="333333"/>
                </a:solidFill>
                <a:effectLst/>
                <a:latin typeface="+mj-lt"/>
              </a:rPr>
              <a:t>), liczne ciąże i porody (więcej niż 5), dietę ubogą w witaminę C i wieloletnie stosowanie środków antykoncepcyjnych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pl-PL" dirty="0"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CCD2C46-E117-6271-FDE0-7BFA19E1C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78" y="1554231"/>
            <a:ext cx="4999384" cy="37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8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22F758-2550-5A17-F6FF-E2613ACB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0" i="0" u="none" strike="noStrike" dirty="0">
                <a:solidFill>
                  <a:srgbClr val="333333"/>
                </a:solidFill>
                <a:effectLst/>
              </a:rPr>
              <a:t>Tak zwanymi pośrednimi czynnikami ryzyka są: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A06E22-613E-B54E-6E45-C521B87C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39" y="2506662"/>
            <a:ext cx="10515600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wczesne rozpoczęcie życia seksualnego,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duża liczba partnerów seksualnych,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partnerzy; współżyjący z wieloma osobami, sami zakażeni HPV,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stwierdzona wcześniej nieprawidłowość w badaniu cytologicznym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255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46D1D7-2ADB-A889-1479-6BD426B7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471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i="0" u="none" strike="noStrike" dirty="0">
                <a:solidFill>
                  <a:srgbClr val="000000"/>
                </a:solidFill>
                <a:effectLst/>
              </a:rPr>
              <a:t>Wirus brodawczaka ludzkiego (HPV) a rak szyjki macicy </a:t>
            </a:r>
            <a:br>
              <a:rPr lang="pl-PL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7DF1FE-AAAF-1530-8DB3-14A79CE2F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Obecnie uważa się, że najważniejszym czynnikiem ryzyka rozwoju raka szyjki macicy jest zakażenie HPV komórek nabłonka szyjki macicy</a:t>
            </a:r>
          </a:p>
          <a:p>
            <a:endParaRPr lang="pl-PL" dirty="0">
              <a:solidFill>
                <a:srgbClr val="333333"/>
              </a:solidFill>
              <a:latin typeface="+mj-lt"/>
            </a:endParaRPr>
          </a:p>
          <a:p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Warto wspomnieć, że HPV można się zarazić nie tylko poprzez seks waginalny, lecz również oralny i analny. Dodatkowo sam kontakt „skóra do skóry” narządów płciowych może być wystarczający do przeniesienia wirusa. Wykazano również, że jest on obecny na akcesoriach erotycznych.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7838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8E7CD7-D555-3ED5-C26A-18E3BF67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0" u="none" strike="noStrike" dirty="0">
                <a:solidFill>
                  <a:srgbClr val="000000"/>
                </a:solidFill>
                <a:effectLst/>
              </a:rPr>
              <a:t>Rak szyjki macicy — objawy</a:t>
            </a:r>
            <a:br>
              <a:rPr lang="pl-PL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9888E3-F7AB-4FDA-1891-1EE0269C2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effectLst/>
                <a:latin typeface="+mj-lt"/>
              </a:rPr>
              <a:t>Wczesny rak zazwyczaj nie daje żadnych objawów, dlatego tak bardzo ważne jest regularne, co najmniej co 3 lata, wykonywanie badania cytologicznego.</a:t>
            </a:r>
          </a:p>
          <a:p>
            <a:endParaRPr lang="pl-PL" dirty="0">
              <a:effectLst/>
              <a:latin typeface="+mj-lt"/>
            </a:endParaRPr>
          </a:p>
          <a:p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W Polsce jest ono dostępne bezpłatnie dla KAŻDEJ ubezpieczonej kobiety w wieku </a:t>
            </a:r>
            <a:r>
              <a:rPr lang="pl-PL" b="1" i="0" u="none" strike="noStrike" dirty="0">
                <a:solidFill>
                  <a:srgbClr val="333333"/>
                </a:solidFill>
                <a:effectLst/>
                <a:latin typeface="+mj-lt"/>
              </a:rPr>
              <a:t>25–59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 lat. Badanie polega na zebraniu specjalną drobną szczoteczką powierzchownych komórek z okolicy ujścia zewnętrznego i kanału szyjki macicy. Jest bezbolesne, bezpiecznie, niekłopotliwe i krótkie. Powinno zawsze być połączone z badaniem ginekologicznym.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9440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11C1AA-18A2-7A47-5C68-F77BB0D5C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0059"/>
            <a:ext cx="10515600" cy="5788656"/>
          </a:xfrm>
        </p:spPr>
        <p:txBody>
          <a:bodyPr>
            <a:normAutofit/>
          </a:bodyPr>
          <a:lstStyle/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Bardziej zaawansowane postacie dają objawy w postaci krwistych plamień, samoistnych lub występujących po stosunku, obfitych, często cuchnących </a:t>
            </a:r>
            <a:r>
              <a:rPr lang="pl-PL" b="0" i="0" u="none" strike="noStrike" dirty="0">
                <a:solidFill>
                  <a:srgbClr val="00477F"/>
                </a:solidFill>
                <a:effectLst/>
                <a:latin typeface="+mj-lt"/>
                <a:hlinkClick r:id="rId2"/>
              </a:rPr>
              <a:t>upławów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 oraz uczucia bólu, który pojawia się dopiero w zaawansowanych postaciach choroby. </a:t>
            </a:r>
          </a:p>
          <a:p>
            <a:pPr algn="l"/>
            <a:endParaRPr lang="pl-PL" b="0" i="0" u="none" strike="noStrike" dirty="0">
              <a:solidFill>
                <a:srgbClr val="333333"/>
              </a:solidFill>
              <a:effectLst/>
              <a:latin typeface="+mj-lt"/>
            </a:endParaRPr>
          </a:p>
          <a:p>
            <a:pPr algn="l"/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Rak szyjki macicy może rosnąć w postaci guza i stopniowo wypełniać światło pochwy albo naciekać szyjkę macicy i rozrastać się w głąb tkanek miednicy. W najbardziej zaawansowanych postaciach nacieka pęcherz moczowy oraz odbytnicę i może dawać przerzuty do innych narządów lub odległych węzłów chłonnych. W wyniku tego może pojawić się </a:t>
            </a:r>
            <a:r>
              <a:rPr lang="pl-PL" b="0" i="0" u="none" strike="noStrike" dirty="0">
                <a:solidFill>
                  <a:srgbClr val="00477F"/>
                </a:solidFill>
                <a:effectLst/>
                <a:latin typeface="+mj-lt"/>
                <a:hlinkClick r:id="rId3"/>
              </a:rPr>
              <a:t>obrzęk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 kończyn dolnych (często niesymetryczny), </a:t>
            </a:r>
            <a:r>
              <a:rPr lang="pl-PL" b="0" i="0" u="none" strike="noStrike" dirty="0">
                <a:solidFill>
                  <a:srgbClr val="00477F"/>
                </a:solidFill>
                <a:effectLst/>
                <a:latin typeface="+mj-lt"/>
                <a:hlinkClick r:id="rId4"/>
              </a:rPr>
              <a:t>zatrzymanie moczu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, częste infekcje układu moczowego oraz krwawienia z odbytu.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3785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AD9FE2-8330-5926-8520-2C94708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pl-PL" b="1" i="0" u="none" strike="noStrike" dirty="0">
                <a:solidFill>
                  <a:srgbClr val="000000"/>
                </a:solidFill>
                <a:effectLst/>
              </a:rPr>
              <a:t>Szczepienie – profilaktyka raka szyjki macicy</a:t>
            </a:r>
            <a:br>
              <a:rPr lang="pl-PL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B48737-D0ED-7957-2C57-1715895CE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681"/>
            <a:ext cx="10515600" cy="4351338"/>
          </a:xfrm>
        </p:spPr>
        <p:txBody>
          <a:bodyPr/>
          <a:lstStyle/>
          <a:p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Jednym z największych osiągnięć ostatnich lat jest wprowadzenie szczepionki przeciwko HPV. Obecnie na rynku dostępne są tak samo skuteczne tzw. </a:t>
            </a:r>
            <a:r>
              <a:rPr lang="pl-PL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dwuwalentne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 (HPV 16,18), </a:t>
            </a:r>
            <a:r>
              <a:rPr lang="pl-PL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czterowalentne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 (HPV 6,11,16,18), a ostatnio nawet </a:t>
            </a:r>
            <a:r>
              <a:rPr lang="pl-PL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dziewięciowalentne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 warianty szczepionek. Zmniejszają one ryzyko infekcji wirusem o ponad 75%. Szczepionka jest bezpieczna i łatwo dostępna. Powinno się nią szczepić dziewczęta przed rozpoczęciem współżycia płciowego, najlepiej około 12. roku </a:t>
            </a:r>
            <a:r>
              <a:rPr lang="pl-PL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życi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973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B06519-BA43-49D5-805E-F5F8ECE60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315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dirty="0"/>
              <a:t>Najczęściej występującym nowotworem złośliwym na świecie jest rak piersi - wynika z najnowszych danych opublikowanych przez WHO.</a:t>
            </a:r>
            <a:br>
              <a:rPr lang="pl-PL" dirty="0"/>
            </a:br>
            <a:br>
              <a:rPr lang="pl-PL" dirty="0"/>
            </a:br>
            <a:r>
              <a:rPr lang="pl-PL" dirty="0"/>
              <a:t>Rak piersi wyprzedził raka płuca, który jednak wciąż zajmuje pierwsze miejsce pod względem śmiertelności.</a:t>
            </a:r>
          </a:p>
        </p:txBody>
      </p:sp>
    </p:spTree>
    <p:extLst>
      <p:ext uri="{BB962C8B-B14F-4D97-AF65-F5344CB8AC3E}">
        <p14:creationId xmlns:p14="http://schemas.microsoft.com/office/powerpoint/2010/main" val="2467073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26C042-3BA7-6D37-428D-FFE204EE3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33" y="872209"/>
            <a:ext cx="5474918" cy="4963483"/>
          </a:xfrm>
        </p:spPr>
        <p:txBody>
          <a:bodyPr>
            <a:normAutofit fontScale="92500"/>
          </a:bodyPr>
          <a:lstStyle/>
          <a:p>
            <a:r>
              <a:rPr lang="pl-PL" sz="3600" b="0" i="0" u="none" strike="noStrike" dirty="0">
                <a:solidFill>
                  <a:srgbClr val="040C28"/>
                </a:solidFill>
                <a:effectLst/>
                <a:latin typeface="+mj-lt"/>
              </a:rPr>
              <a:t>Szczepienia przeciwko HPV chronią przed nowotworami.</a:t>
            </a:r>
          </a:p>
          <a:p>
            <a:r>
              <a:rPr lang="pl-PL" sz="3600" b="0" i="0" u="none" strike="noStrike" dirty="0">
                <a:solidFill>
                  <a:srgbClr val="1F1F1F"/>
                </a:solidFill>
                <a:effectLst/>
                <a:latin typeface="+mj-lt"/>
              </a:rPr>
              <a:t>Badania jednoznacznie wskazują na ogromną redukcję ryzyka (nawet 90%) zachorowania na raka szyjki macicy u kobiet, które jako dziewczynki zostały zaszczepione przeciwko HPV.</a:t>
            </a:r>
            <a:endParaRPr lang="pl-PL" sz="3600" dirty="0">
              <a:latin typeface="+mj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4B93803-2BFF-92D9-7CF5-13DD3113D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80" y="337157"/>
            <a:ext cx="6017104" cy="603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94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C4274E-C830-8946-948A-ABBB69F4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Dziękuję za uwagę.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1B6B7CE-6668-CA2B-0BCF-384943110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78" y="1788361"/>
            <a:ext cx="6016305" cy="4512229"/>
          </a:xfrm>
        </p:spPr>
      </p:pic>
    </p:spTree>
    <p:extLst>
      <p:ext uri="{BB962C8B-B14F-4D97-AF65-F5344CB8AC3E}">
        <p14:creationId xmlns:p14="http://schemas.microsoft.com/office/powerpoint/2010/main" val="44233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4FCA10E-883C-679F-69D4-E2773A54E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40" y="312389"/>
            <a:ext cx="6771465" cy="623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1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122F44-1C93-8C52-6977-752A5AD6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68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0" i="0" u="none" strike="noStrike" dirty="0">
                <a:solidFill>
                  <a:srgbClr val="000000"/>
                </a:solidFill>
                <a:effectLst/>
              </a:rPr>
              <a:t>Rocznie w naszym kraju rozpoznaje się go u mniej więcej 20 tysięcy kobiet. Tylko w 20 proc. przypadków chorobę diagnozuje się we wczesnym stadium zaawansowania, kiedy jeszcze szanse na jej wyleczenie są bardzo duże – wynika z danych Narodowego Funduszu Zdrowia.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14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8EED04-A0C8-87D0-A05B-54606C7E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15AA267-5C1E-F9B1-31F7-87E5D2D13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9" y="198983"/>
            <a:ext cx="10731474" cy="6659017"/>
          </a:xfrm>
        </p:spPr>
      </p:pic>
    </p:spTree>
    <p:extLst>
      <p:ext uri="{BB962C8B-B14F-4D97-AF65-F5344CB8AC3E}">
        <p14:creationId xmlns:p14="http://schemas.microsoft.com/office/powerpoint/2010/main" val="167714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AD583D-BF0D-34C8-1C14-C1ECFBB7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Podtypy biologiczne raka piersi.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4D72C9D-802C-33A2-8131-D59864DB4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76" y="1692883"/>
            <a:ext cx="10271864" cy="5083256"/>
          </a:xfrm>
        </p:spPr>
      </p:pic>
    </p:spTree>
    <p:extLst>
      <p:ext uri="{BB962C8B-B14F-4D97-AF65-F5344CB8AC3E}">
        <p14:creationId xmlns:p14="http://schemas.microsoft.com/office/powerpoint/2010/main" val="21926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85725-178A-0FC5-5DC3-00D6C51F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0" i="0" u="none" strike="noStrike" dirty="0">
                <a:solidFill>
                  <a:srgbClr val="333333"/>
                </a:solidFill>
                <a:effectLst/>
              </a:rPr>
              <a:t>Do czynników większego ryzyka zachorowania należą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:</a:t>
            </a:r>
            <a:br>
              <a:rPr lang="pl-PL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8DA39D-D813-52BF-3C0E-11928D8B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703676" cy="4512113"/>
          </a:xfrm>
        </p:spPr>
        <p:txBody>
          <a:bodyPr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wiek – wzrost zachorowalności po 35. </a:t>
            </a:r>
            <a:r>
              <a:rPr lang="pl-PL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rż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., szczyt w grupie wiekowej 50–70 lat</a:t>
            </a:r>
          </a:p>
          <a:p>
            <a:pPr algn="l">
              <a:buFont typeface="+mj-lt"/>
              <a:buAutoNum type="arabicPeriod"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czynniki genetyczne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występowanie raka piersi w rodzinie (dotyczy około 10% chorych), szczególnie u krewnych 1. stopnia (u 1 krewnej – wzrost ryzyka 1,8 razy, u 2 krewnych około 2,9 razy). Ryzyko wzrasta jeszcze bardziej, jeśli zachorowania u krewnych wystąpiły przed 35. </a:t>
            </a:r>
            <a:r>
              <a:rPr lang="pl-PL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rż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rak piersi uwarunkowany genetycznie (5–10% wszystkich </a:t>
            </a:r>
            <a:r>
              <a:rPr lang="pl-PL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zachorowań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) – może współwystępować także inny nowotwór: </a:t>
            </a:r>
            <a:r>
              <a:rPr lang="pl-PL" b="0" i="0" u="none" strike="noStrike" dirty="0">
                <a:solidFill>
                  <a:srgbClr val="00477F"/>
                </a:solidFill>
                <a:effectLst/>
                <a:latin typeface="+mj-lt"/>
                <a:hlinkClick r:id="rId2"/>
              </a:rPr>
              <a:t>rak jajnika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, trzonu macicy, </a:t>
            </a:r>
            <a:r>
              <a:rPr lang="pl-PL" b="0" i="0" u="none" strike="noStrike" dirty="0">
                <a:solidFill>
                  <a:srgbClr val="00477F"/>
                </a:solidFill>
                <a:effectLst/>
                <a:latin typeface="+mj-lt"/>
                <a:hlinkClick r:id="rId3"/>
              </a:rPr>
              <a:t>gruczołu </a:t>
            </a:r>
            <a:r>
              <a:rPr lang="pl-PL" b="0" i="0" u="none" strike="noStrike" dirty="0" err="1">
                <a:solidFill>
                  <a:srgbClr val="00477F"/>
                </a:solidFill>
                <a:effectLst/>
                <a:latin typeface="+mj-lt"/>
                <a:hlinkClick r:id="rId3"/>
              </a:rPr>
              <a:t>krokowego</a:t>
            </a:r>
            <a:r>
              <a:rPr lang="pl-PL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lub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 </a:t>
            </a:r>
            <a:r>
              <a:rPr lang="pl-PL" b="0" i="0" u="none" strike="noStrike" dirty="0">
                <a:solidFill>
                  <a:srgbClr val="00477F"/>
                </a:solidFill>
                <a:effectLst/>
                <a:latin typeface="+mj-lt"/>
                <a:hlinkClick r:id="rId4"/>
              </a:rPr>
              <a:t>raka jelita grubego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. Za przyczynę uznaje się patogenne mutacje genów (przede wszystkim </a:t>
            </a:r>
            <a:r>
              <a:rPr lang="pl-PL" b="0" i="1" u="none" strike="noStrike" dirty="0">
                <a:solidFill>
                  <a:srgbClr val="00477F"/>
                </a:solidFill>
                <a:effectLst/>
                <a:latin typeface="+mj-lt"/>
                <a:hlinkClick r:id="rId5"/>
              </a:rPr>
              <a:t>BRCA1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 i </a:t>
            </a:r>
            <a:r>
              <a:rPr lang="pl-PL" b="0" i="1" u="none" strike="noStrike" dirty="0">
                <a:solidFill>
                  <a:srgbClr val="333333"/>
                </a:solidFill>
                <a:effectLst/>
                <a:latin typeface="+mj-lt"/>
              </a:rPr>
              <a:t>BRCA2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, rzadziej inne). U nosicielek patogennych mutacji </a:t>
            </a:r>
            <a:r>
              <a:rPr lang="pl-PL" b="0" i="1" u="none" strike="noStrike" dirty="0" err="1">
                <a:solidFill>
                  <a:srgbClr val="333333"/>
                </a:solidFill>
                <a:effectLst/>
                <a:latin typeface="+mj-lt"/>
              </a:rPr>
              <a:t>BRCA</a:t>
            </a:r>
            <a:r>
              <a:rPr lang="pl-PL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ryzyko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 zachorowania na raka piersi w ciągu całego życia sięga 50–85</a:t>
            </a:r>
          </a:p>
          <a:p>
            <a:pPr marL="457200" lvl="1" indent="0" algn="l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22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E1FCE0-E1FB-D0CF-BEA4-8AA59D48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5516"/>
            <a:ext cx="10555014" cy="5938345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3.czynniki hormonalne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wczesna pierwsza miesiączka lub późna menopauza (powyżej 55. </a:t>
            </a:r>
            <a:r>
              <a:rPr lang="pl-PL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rż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.), brak potomstwa lub późne macierzyństwo (powyżej 30. </a:t>
            </a:r>
            <a:r>
              <a:rPr lang="pl-PL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rż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.)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doustne środki antykoncepcyjne zawierające </a:t>
            </a:r>
            <a:r>
              <a:rPr lang="pl-PL" b="0" i="0" u="none" strike="noStrike" dirty="0">
                <a:solidFill>
                  <a:srgbClr val="00477F"/>
                </a:solidFill>
                <a:effectLst/>
                <a:latin typeface="+mj-lt"/>
                <a:hlinkClick r:id="rId2"/>
              </a:rPr>
              <a:t>estrogeny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, długotrwała hormonalna terapia zastępcza</a:t>
            </a:r>
          </a:p>
          <a:p>
            <a:pPr marL="0" indent="0" algn="l">
              <a:buNone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4.otyłość (zwłaszcza u kobiet po menopauzie) i niedostateczna aktywność fizyczna</a:t>
            </a:r>
          </a:p>
          <a:p>
            <a:pPr marL="0" indent="0" algn="l">
              <a:buNone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5.wcześniejsze rozpoznanie innych, niezłośliwych (łagodnych) </a:t>
            </a:r>
            <a:r>
              <a:rPr lang="pl-PL" b="0" i="0" u="none" strike="noStrike" dirty="0">
                <a:solidFill>
                  <a:srgbClr val="00477F"/>
                </a:solidFill>
                <a:effectLst/>
                <a:latin typeface="+mj-lt"/>
                <a:hlinkClick r:id="rId3"/>
              </a:rPr>
              <a:t>chorób piersi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, np. stwierdzenie zmian rozrostowych typu hiperplazji zwiększa ryzyko zachorowania na raka piersi, a rozrost wewnątrzprzewodowy z atypią uważa się za stan przedrakowy</a:t>
            </a:r>
          </a:p>
          <a:p>
            <a:pPr marL="0" indent="0" algn="l">
              <a:buNone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6.wcześniejszy rak jednej piersi zwiększa istotnie ryzyko zachorowania na raka drugiej piersi</a:t>
            </a:r>
          </a:p>
          <a:p>
            <a:pPr marL="0" indent="0" algn="l">
              <a:buNone/>
            </a:pPr>
            <a:r>
              <a:rPr lang="pl-PL" dirty="0">
                <a:solidFill>
                  <a:srgbClr val="333333"/>
                </a:solidFill>
                <a:latin typeface="+mj-lt"/>
              </a:rPr>
              <a:t>7.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dieta – w niektórych badaniach wykazano zwiększenie ryzyka raka piersi u kobiet spożywających najwięcej tłuszczów zwierzęcych oraz pijących alkohol, natomiast działanie ochronne może mieć spożywanie </a:t>
            </a:r>
            <a:r>
              <a:rPr lang="pl-PL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ubogotłuszczowych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 produktów mlecznych oraz pokarmów zawierających wapń i witaminę D. Nie ma pewnych dowodów na ochronne działanie diety roślinnej (w tym produktów sojowych i innych zawierających </a:t>
            </a:r>
            <a:r>
              <a:rPr lang="pl-PL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fitoestrogeny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).</a:t>
            </a:r>
          </a:p>
          <a:p>
            <a:pPr marL="0" indent="0" algn="l">
              <a:buNone/>
            </a:pPr>
            <a:r>
              <a:rPr lang="pl-PL" b="0" i="0" u="none" strike="noStrike" dirty="0">
                <a:solidFill>
                  <a:srgbClr val="333333"/>
                </a:solidFill>
                <a:effectLst/>
                <a:latin typeface="+mj-lt"/>
              </a:rPr>
              <a:t>8.spożywanie alkoholu w nadmiernych ilościach</a:t>
            </a:r>
            <a:r>
              <a:rPr lang="pl-PL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81951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1455</Words>
  <Application>Microsoft Macintosh PowerPoint</Application>
  <PresentationFormat>Panoramiczny</PresentationFormat>
  <Paragraphs>107</Paragraphs>
  <Slides>31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9" baseType="lpstr">
      <vt:lpstr>Arial</vt:lpstr>
      <vt:lpstr>Avenir Book</vt:lpstr>
      <vt:lpstr>Calibri</vt:lpstr>
      <vt:lpstr>Calibri Light</vt:lpstr>
      <vt:lpstr>Nunito Sans</vt:lpstr>
      <vt:lpstr>Open Sans</vt:lpstr>
      <vt:lpstr>Verdana</vt:lpstr>
      <vt:lpstr>Motyw pakietu Office</vt:lpstr>
      <vt:lpstr>Konferencja Rady Kobiet i Rodzin z Obszarów Wiejskich  przy Krajowej Radzie Izb Rolniczych </vt:lpstr>
      <vt:lpstr>Profilaktyka chorób nowotworowych najczęściej występujących u kobiet – rak szyjki macicy i rak piersi.</vt:lpstr>
      <vt:lpstr>  Najczęściej występującym nowotworem złośliwym na świecie jest rak piersi - wynika z najnowszych danych opublikowanych przez WHO.  Rak piersi wyprzedził raka płuca, który jednak wciąż zajmuje pierwsze miejsce pod względem śmiertelności.</vt:lpstr>
      <vt:lpstr>Prezentacja programu PowerPoint</vt:lpstr>
      <vt:lpstr>Rocznie w naszym kraju rozpoznaje się go u mniej więcej 20 tysięcy kobiet. Tylko w 20 proc. przypadków chorobę diagnozuje się we wczesnym stadium zaawansowania, kiedy jeszcze szanse na jej wyleczenie są bardzo duże – wynika z danych Narodowego Funduszu Zdrowia.</vt:lpstr>
      <vt:lpstr>Prezentacja programu PowerPoint</vt:lpstr>
      <vt:lpstr>Podtypy biologiczne raka piersi.</vt:lpstr>
      <vt:lpstr>Do czynników większego ryzyka zachorowania należą: </vt:lpstr>
      <vt:lpstr>Prezentacja programu PowerPoint</vt:lpstr>
      <vt:lpstr>Fakt, że u danej osoby nie występują czynniki ryzyka, nie świadczy o tym, że ta osoba nie zachoruje. Aż u około 3/4 chorych nie występują żadne czynniki ryzyka!  </vt:lpstr>
      <vt:lpstr>Prezentacja programu PowerPoint</vt:lpstr>
      <vt:lpstr>Rak piersi – profilaktyka wtórna  </vt:lpstr>
      <vt:lpstr>Samobadanie piersi </vt:lpstr>
      <vt:lpstr>Prezentacja programu PowerPoint</vt:lpstr>
      <vt:lpstr>Prezentacja programu PowerPoint</vt:lpstr>
      <vt:lpstr>Prezentacja programu PowerPoint</vt:lpstr>
      <vt:lpstr>Mammografia </vt:lpstr>
      <vt:lpstr>USG piersi i dołów pachowych </vt:lpstr>
      <vt:lpstr>Jednym z najważniejszych narzędzi diagnostycznych w przypadku podejrzenia raka piersi jest biopsja gruboigłowa.  Jeśli w badaniu obrazowym piersi USG i lub mammografii, a szacowane ryzyko raka piersi wynosi powyżej 2% (wynik badania BIRADS 4a, 4b, 4c lub 5).</vt:lpstr>
      <vt:lpstr>Prezentacja programu PowerPoint</vt:lpstr>
      <vt:lpstr>Prezentacja programu PowerPoint</vt:lpstr>
      <vt:lpstr>Rak szyjki macicy </vt:lpstr>
      <vt:lpstr>Przyczyny i czynniki ryzyka raka szyjki macicy </vt:lpstr>
      <vt:lpstr>Prezentacja programu PowerPoint</vt:lpstr>
      <vt:lpstr>Tak zwanymi pośrednimi czynnikami ryzyka są:</vt:lpstr>
      <vt:lpstr>Wirus brodawczaka ludzkiego (HPV) a rak szyjki macicy   </vt:lpstr>
      <vt:lpstr>Rak szyjki macicy — objawy </vt:lpstr>
      <vt:lpstr>Prezentacja programu PowerPoint</vt:lpstr>
      <vt:lpstr>Szczepienie – profilaktyka raka szyjki macicy </vt:lpstr>
      <vt:lpstr>Prezentacja programu PowerPoint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Konferencja Rady Kobiet i Rodzin z obszarów wiejskich  przy krajowej radzie izb rolniczych </dc:title>
  <dc:creator>Robert kwiatkowski</dc:creator>
  <cp:lastModifiedBy>Piotr Palka</cp:lastModifiedBy>
  <cp:revision>8</cp:revision>
  <dcterms:created xsi:type="dcterms:W3CDTF">2024-06-17T07:26:28Z</dcterms:created>
  <dcterms:modified xsi:type="dcterms:W3CDTF">2024-06-19T18:44:11Z</dcterms:modified>
</cp:coreProperties>
</file>