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9" r:id="rId1"/>
    <p:sldMasterId id="2147484183" r:id="rId2"/>
  </p:sldMasterIdLst>
  <p:notesMasterIdLst>
    <p:notesMasterId r:id="rId52"/>
  </p:notesMasterIdLst>
  <p:handoutMasterIdLst>
    <p:handoutMasterId r:id="rId53"/>
  </p:handoutMasterIdLst>
  <p:sldIdLst>
    <p:sldId id="285" r:id="rId3"/>
    <p:sldId id="292" r:id="rId4"/>
    <p:sldId id="296" r:id="rId5"/>
    <p:sldId id="297" r:id="rId6"/>
    <p:sldId id="298" r:id="rId7"/>
    <p:sldId id="314" r:id="rId8"/>
    <p:sldId id="257" r:id="rId9"/>
    <p:sldId id="317" r:id="rId10"/>
    <p:sldId id="315" r:id="rId11"/>
    <p:sldId id="258" r:id="rId12"/>
    <p:sldId id="325" r:id="rId13"/>
    <p:sldId id="327" r:id="rId14"/>
    <p:sldId id="260" r:id="rId15"/>
    <p:sldId id="328" r:id="rId16"/>
    <p:sldId id="336" r:id="rId17"/>
    <p:sldId id="338" r:id="rId18"/>
    <p:sldId id="261" r:id="rId19"/>
    <p:sldId id="262" r:id="rId20"/>
    <p:sldId id="348" r:id="rId21"/>
    <p:sldId id="350" r:id="rId22"/>
    <p:sldId id="352" r:id="rId23"/>
    <p:sldId id="354" r:id="rId24"/>
    <p:sldId id="358" r:id="rId25"/>
    <p:sldId id="263" r:id="rId26"/>
    <p:sldId id="362" r:id="rId27"/>
    <p:sldId id="366" r:id="rId28"/>
    <p:sldId id="367" r:id="rId29"/>
    <p:sldId id="369" r:id="rId30"/>
    <p:sldId id="266" r:id="rId31"/>
    <p:sldId id="370" r:id="rId32"/>
    <p:sldId id="371" r:id="rId33"/>
    <p:sldId id="372" r:id="rId34"/>
    <p:sldId id="373" r:id="rId35"/>
    <p:sldId id="272" r:id="rId36"/>
    <p:sldId id="376" r:id="rId37"/>
    <p:sldId id="277" r:id="rId38"/>
    <p:sldId id="377" r:id="rId39"/>
    <p:sldId id="275" r:id="rId40"/>
    <p:sldId id="270" r:id="rId41"/>
    <p:sldId id="388" r:id="rId42"/>
    <p:sldId id="269" r:id="rId43"/>
    <p:sldId id="392" r:id="rId44"/>
    <p:sldId id="271" r:id="rId45"/>
    <p:sldId id="401" r:id="rId46"/>
    <p:sldId id="404" r:id="rId47"/>
    <p:sldId id="407" r:id="rId48"/>
    <p:sldId id="409" r:id="rId49"/>
    <p:sldId id="410" r:id="rId50"/>
    <p:sldId id="414" r:id="rId51"/>
  </p:sldIdLst>
  <p:sldSz cx="10080625" cy="7559675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Styl pośredni 3 — 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Styl pośredn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6" autoAdjust="0"/>
    <p:restoredTop sz="94635" autoAdjust="0"/>
  </p:normalViewPr>
  <p:slideViewPr>
    <p:cSldViewPr>
      <p:cViewPr varScale="1">
        <p:scale>
          <a:sx n="169" d="100"/>
          <a:sy n="169" d="100"/>
        </p:scale>
        <p:origin x="1984" y="192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C640ABAD-B5D8-4776-9D3B-4E956B6044DE}" type="slidenum"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39114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Symbol zastępczy nagłówka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08E637E8-471C-4A25-BC36-42C6B900ADA9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1078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0059" marR="0" indent="-210059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44533" algn="l" defTabSz="889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89056" algn="l" defTabSz="889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33596" algn="l" defTabSz="889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78138" algn="l" defTabSz="889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22649" algn="l" defTabSz="889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67202" algn="l" defTabSz="889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11739" algn="l" defTabSz="889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56266" algn="l" defTabSz="8890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040C8-62D2-4EA7-B200-D3B8C06AAFD8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883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8873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458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8635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85916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887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6308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201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8692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9845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1895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3736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13100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5929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 bwMode="blackWhite">
          <a:xfrm>
            <a:off x="1323082" y="2630943"/>
            <a:ext cx="7434461" cy="1814322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142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28448" y="4797873"/>
            <a:ext cx="5623729" cy="136675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165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D0F6A48-17FE-4A2B-87F1-D62B34EA1CB5}" type="datetime1">
              <a:rPr lang="pl-PL" smtClean="0"/>
              <a:pPr/>
              <a:t>19.06.2024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733062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7A464B-3C5C-4214-BB2A-9E375D5C5771}" type="datetime1">
              <a:rPr lang="pl-PL" smtClean="0"/>
              <a:pPr/>
              <a:t>19.06.2024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922078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154591" y="1033156"/>
            <a:ext cx="1073719" cy="5493364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844755" y="1033156"/>
            <a:ext cx="5125053" cy="5493364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A11BF6E-5A37-4A65-9DCA-242C8684060A}" type="datetime1">
              <a:rPr lang="pl-PL" smtClean="0"/>
              <a:pPr/>
              <a:t>19.06.2024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32952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1237197"/>
            <a:ext cx="85685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C7491F-C446-431B-AA04-AF33160FA9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643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34518B-D084-4DFA-AAEB-3E5ECDFB3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8484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884671"/>
            <a:ext cx="869453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5059035"/>
            <a:ext cx="869453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FA7984E-2246-4140-B2D3-B6F295207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0977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34518B-D084-4DFA-AAEB-3E5ECDFB3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3137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02484"/>
            <a:ext cx="8694539" cy="146118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2761381"/>
            <a:ext cx="4264576" cy="40615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853171"/>
            <a:ext cx="4285579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761381"/>
            <a:ext cx="4285579" cy="40615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34518B-D084-4DFA-AAEB-3E5ECDFB3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1647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1ED007F-B909-4796-A1CF-B5E89457302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4098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567A351-81D8-496E-BABE-EF5E9B9643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011395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34518B-D084-4DFA-AAEB-3E5ECDFB3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141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F80BA76-E3F8-41AD-91F8-E051086F7593}" type="datetime1">
              <a:rPr lang="pl-PL" smtClean="0"/>
              <a:pPr/>
              <a:t>19.06.2024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385968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34518B-D084-4DFA-AAEB-3E5ECDFB3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5353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34518B-D084-4DFA-AAEB-3E5ECDFB3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1074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402483"/>
            <a:ext cx="2173635" cy="640647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402483"/>
            <a:ext cx="6394896" cy="64064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34518B-D084-4DFA-AAEB-3E5ECDFB3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959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blackWhite">
          <a:xfrm>
            <a:off x="1323082" y="2630943"/>
            <a:ext cx="7434461" cy="1814322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142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28448" y="4797786"/>
            <a:ext cx="5623729" cy="1394519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1654">
                <a:solidFill>
                  <a:schemeClr val="tx1"/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D6CE21-2918-4ECC-8E74-D7D225C7F896}" type="datetime1">
              <a:rPr lang="pl-PL" smtClean="0"/>
              <a:pPr/>
              <a:t>19.06.2024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7004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307962" y="2907955"/>
            <a:ext cx="3531998" cy="3419361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240665" y="2907955"/>
            <a:ext cx="3530738" cy="3419361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DE323E8-2487-46B2-87A2-1D551DC8925E}" type="datetime1">
              <a:rPr lang="pl-PL" smtClean="0"/>
              <a:pPr/>
              <a:t>19.06.2024</a:t>
            </a:fld>
            <a:endParaRPr lang="pl-PL" dirty="0"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987940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309221" y="2550132"/>
            <a:ext cx="3530739" cy="776126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571" b="0" cap="all" spc="83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78013" indent="0">
              <a:buNone/>
              <a:defRPr sz="1571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309221" y="3464851"/>
            <a:ext cx="3530739" cy="2862465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5240665" y="3464851"/>
            <a:ext cx="3516878" cy="2862465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11" name="Tekst — symbol zastępczy 4"/>
          <p:cNvSpPr>
            <a:spLocks noGrp="1"/>
          </p:cNvSpPr>
          <p:nvPr>
            <p:ph type="body" sz="quarter" idx="13"/>
          </p:nvPr>
        </p:nvSpPr>
        <p:spPr>
          <a:xfrm>
            <a:off x="5240665" y="2550132"/>
            <a:ext cx="3530739" cy="776126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571" b="0" cap="all" spc="83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78013" indent="0">
              <a:buNone/>
              <a:defRPr sz="1571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0F2D1E7-6ABA-4C79-838C-6FB2E914F949}" type="datetime1">
              <a:rPr lang="pl-PL" smtClean="0"/>
              <a:pPr/>
              <a:t>19.06.2024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844171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31EA716-07D7-4DCC-BFBC-289E882FF336}" type="datetime1">
              <a:rPr lang="pl-PL" smtClean="0"/>
              <a:pPr/>
              <a:t>19.06.2024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22131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57A66C-D473-419A-B75D-CCA10F21B4F9}" type="datetime1">
              <a:rPr lang="pl-PL" smtClean="0"/>
              <a:pPr/>
              <a:t>19.06.2024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633974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/>
          <p:cNvSpPr/>
          <p:nvPr/>
        </p:nvSpPr>
        <p:spPr>
          <a:xfrm>
            <a:off x="0" y="0"/>
            <a:ext cx="5040313" cy="7559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blackWhite">
          <a:xfrm>
            <a:off x="665321" y="2473405"/>
            <a:ext cx="3709670" cy="1258289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1819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569545" y="887002"/>
            <a:ext cx="3981847" cy="5785671"/>
          </a:xfrm>
        </p:spPr>
        <p:txBody>
          <a:bodyPr rtlCol="0">
            <a:normAutofit/>
          </a:bodyPr>
          <a:lstStyle>
            <a:lvl1pPr>
              <a:defRPr sz="1571">
                <a:solidFill>
                  <a:schemeClr val="tx1"/>
                </a:solidFill>
              </a:defRPr>
            </a:lvl1pPr>
            <a:lvl2pPr>
              <a:defRPr sz="1323">
                <a:solidFill>
                  <a:schemeClr val="tx1"/>
                </a:solidFill>
              </a:defRPr>
            </a:lvl2pPr>
            <a:lvl3pPr>
              <a:defRPr sz="1323">
                <a:solidFill>
                  <a:schemeClr val="tx1"/>
                </a:solidFill>
              </a:defRPr>
            </a:lvl3pPr>
            <a:lvl4pPr>
              <a:defRPr sz="1323">
                <a:solidFill>
                  <a:schemeClr val="tx1"/>
                </a:solidFill>
              </a:defRPr>
            </a:lvl4pPr>
            <a:lvl5pPr>
              <a:defRPr sz="1323">
                <a:solidFill>
                  <a:schemeClr val="tx1"/>
                </a:solidFill>
              </a:defRPr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922377" y="3913127"/>
            <a:ext cx="3137595" cy="2418518"/>
          </a:xfrm>
        </p:spPr>
        <p:txBody>
          <a:bodyPr rtlCol="0" anchor="t" anchorCtr="1">
            <a:normAutofit/>
          </a:bodyPr>
          <a:lstStyle>
            <a:lvl1pPr marL="0" indent="0" algn="ctr" rtl="0">
              <a:buNone/>
              <a:defRPr sz="1240">
                <a:solidFill>
                  <a:srgbClr val="FFFFFF"/>
                </a:soli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9" name="Data — symbol zastępczy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E81CEC-7A86-4B99-A671-3B8E14C89564}" type="datetime1">
              <a:rPr lang="pl-PL" smtClean="0"/>
              <a:pPr/>
              <a:t>19.06.2024</a:t>
            </a:fld>
            <a:endParaRPr lang="pl-PL" dirty="0"/>
          </a:p>
        </p:txBody>
      </p:sp>
      <p:sp>
        <p:nvSpPr>
          <p:cNvPr id="10" name="Stopka — symbol zastępczy 9"/>
          <p:cNvSpPr>
            <a:spLocks noGrp="1"/>
          </p:cNvSpPr>
          <p:nvPr>
            <p:ph type="ftr" sz="quarter" idx="11"/>
          </p:nvPr>
        </p:nvSpPr>
        <p:spPr>
          <a:xfrm>
            <a:off x="665321" y="6874264"/>
            <a:ext cx="4237300" cy="352785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11" name="Numer slajdu — symbol zastępczy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229818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5040312" cy="7559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blackWhite">
          <a:xfrm>
            <a:off x="668506" y="2473405"/>
            <a:ext cx="3716567" cy="125073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1819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5040312" y="0"/>
            <a:ext cx="5045354" cy="7559675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2646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922377" y="3913128"/>
            <a:ext cx="3137595" cy="2418519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240">
                <a:solidFill>
                  <a:srgbClr val="FFFFFF"/>
                </a:solidFill>
              </a:defRPr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F62A797-41BB-4E7D-865C-694E466B0A91}" type="datetime1">
              <a:rPr lang="pl-PL" smtClean="0"/>
              <a:pPr/>
              <a:t>19.06.2024</a:t>
            </a:fld>
            <a:endParaRPr lang="pl-PL" dirty="0"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>
          <a:xfrm>
            <a:off x="665321" y="6874264"/>
            <a:ext cx="4237300" cy="352785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210132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 bwMode="black">
          <a:xfrm>
            <a:off x="1844755" y="1063394"/>
            <a:ext cx="6391116" cy="131034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844755" y="2907955"/>
            <a:ext cx="6391116" cy="3419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6466937" y="6877139"/>
            <a:ext cx="2276860" cy="3571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DAC2DE8-61F1-4495-9444-D1D0F4F0E244}" type="datetime1">
              <a:rPr lang="pl-PL" smtClean="0"/>
              <a:pPr/>
              <a:t>19.06.2024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323083" y="6874264"/>
            <a:ext cx="4879238" cy="3527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6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895723" y="6854105"/>
            <a:ext cx="302419" cy="403183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909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68045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hf sldNum="0" hdr="0" ftr="0" dt="0"/>
  <p:txStyles>
    <p:titleStyle>
      <a:lvl1pPr algn="ctr" defTabSz="756026" rtl="0" eaLnBrk="1" latinLnBrk="0" hangingPunct="1">
        <a:lnSpc>
          <a:spcPct val="90000"/>
        </a:lnSpc>
        <a:spcBef>
          <a:spcPct val="0"/>
        </a:spcBef>
        <a:buNone/>
        <a:defRPr sz="2315" kern="1200" cap="all" spc="165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100000"/>
        </a:lnSpc>
        <a:spcBef>
          <a:spcPts val="827"/>
        </a:spcBef>
        <a:buClr>
          <a:schemeClr val="accent2"/>
        </a:buClr>
        <a:buFont typeface="Arial" panose="020B0604020202020204" pitchFamily="34" charset="0"/>
        <a:buChar char="•"/>
        <a:defRPr sz="148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78013" indent="-189006" algn="l" defTabSz="756026" rtl="0" eaLnBrk="1" latinLnBrk="0" hangingPunct="1">
        <a:lnSpc>
          <a:spcPct val="100000"/>
        </a:lnSpc>
        <a:spcBef>
          <a:spcPts val="827"/>
        </a:spcBef>
        <a:buClr>
          <a:schemeClr val="accent2"/>
        </a:buClr>
        <a:buFont typeface="Arial" panose="020B0604020202020204" pitchFamily="34" charset="0"/>
        <a:buChar char="•"/>
        <a:defRPr sz="132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67019" indent="-189006" algn="l" defTabSz="756026" rtl="0" eaLnBrk="1" latinLnBrk="0" hangingPunct="1">
        <a:lnSpc>
          <a:spcPct val="100000"/>
        </a:lnSpc>
        <a:spcBef>
          <a:spcPts val="827"/>
        </a:spcBef>
        <a:buClr>
          <a:schemeClr val="accent2"/>
        </a:buClr>
        <a:buFont typeface="Arial" panose="020B0604020202020204" pitchFamily="34" charset="0"/>
        <a:buChar char="•"/>
        <a:defRPr sz="132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756026" indent="-189006" algn="l" defTabSz="756026" rtl="0" eaLnBrk="1" latinLnBrk="0" hangingPunct="1">
        <a:lnSpc>
          <a:spcPct val="100000"/>
        </a:lnSpc>
        <a:spcBef>
          <a:spcPts val="827"/>
        </a:spcBef>
        <a:buClr>
          <a:schemeClr val="accent2"/>
        </a:buClr>
        <a:buFont typeface="Arial" panose="020B0604020202020204" pitchFamily="34" charset="0"/>
        <a:buChar char="•"/>
        <a:defRPr sz="132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945032" indent="-189006" algn="l" defTabSz="756026" rtl="0" eaLnBrk="1" latinLnBrk="0" hangingPunct="1">
        <a:lnSpc>
          <a:spcPct val="100000"/>
        </a:lnSpc>
        <a:spcBef>
          <a:spcPts val="827"/>
        </a:spcBef>
        <a:buClr>
          <a:schemeClr val="accent2"/>
        </a:buClr>
        <a:buFont typeface="Arial" panose="020B0604020202020204" pitchFamily="34" charset="0"/>
        <a:buChar char="•"/>
        <a:defRPr sz="132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085475" indent="-189006" algn="l" defTabSz="756026" rtl="0" eaLnBrk="1" latinLnBrk="0" hangingPunct="1">
        <a:lnSpc>
          <a:spcPct val="100000"/>
        </a:lnSpc>
        <a:spcBef>
          <a:spcPts val="827"/>
        </a:spcBef>
        <a:buClr>
          <a:schemeClr val="accent2"/>
        </a:buClr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6pPr>
      <a:lvl7pPr marL="1227230" indent="-189006" algn="l" defTabSz="756026" rtl="0" eaLnBrk="1" latinLnBrk="0" hangingPunct="1">
        <a:lnSpc>
          <a:spcPct val="100000"/>
        </a:lnSpc>
        <a:spcBef>
          <a:spcPts val="827"/>
        </a:spcBef>
        <a:buClr>
          <a:schemeClr val="accent2"/>
        </a:buClr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7pPr>
      <a:lvl8pPr marL="1370297" indent="-189006" algn="l" defTabSz="756026" rtl="0" eaLnBrk="1" latinLnBrk="0" hangingPunct="1">
        <a:lnSpc>
          <a:spcPct val="100000"/>
        </a:lnSpc>
        <a:spcBef>
          <a:spcPts val="827"/>
        </a:spcBef>
        <a:buClr>
          <a:schemeClr val="accent2"/>
        </a:buClr>
        <a:buFont typeface="Arial" panose="020B0604020202020204" pitchFamily="34" charset="0"/>
        <a:buChar char="•"/>
        <a:defRPr sz="1323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556678" indent="-189006" algn="l" defTabSz="756026" rtl="0" eaLnBrk="1" latinLnBrk="0" hangingPunct="1">
        <a:lnSpc>
          <a:spcPct val="100000"/>
        </a:lnSpc>
        <a:spcBef>
          <a:spcPts val="827"/>
        </a:spcBef>
        <a:buClr>
          <a:schemeClr val="accent2"/>
        </a:buClr>
        <a:buFont typeface="Arial" panose="020B0604020202020204" pitchFamily="34" charset="0"/>
        <a:buChar char="•"/>
        <a:defRPr sz="132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402484"/>
            <a:ext cx="869453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C2DE8-61F1-4495-9444-D1D0F4F0E244}" type="datetime1">
              <a:rPr lang="pl-PL" smtClean="0"/>
              <a:pPr/>
              <a:t>19.06.2024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7006700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A7A6979-0714-4377-B894-6BE4C2D6E202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90988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hf sldNum="0"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widok Ziemi z satelity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5" b="3125"/>
          <a:stretch/>
        </p:blipFill>
        <p:spPr>
          <a:xfrm>
            <a:off x="-2037860" y="137372"/>
            <a:ext cx="14156344" cy="79629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3073" y="2318013"/>
            <a:ext cx="7434461" cy="1360884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rtlCol="0" anchor="ctr">
            <a:normAutofit/>
          </a:bodyPr>
          <a:lstStyle/>
          <a:p>
            <a:r>
              <a:rPr lang="pl-PL" dirty="0">
                <a:solidFill>
                  <a:schemeClr val="tx1"/>
                </a:solidFill>
              </a:rPr>
              <a:t>Jak ustrzec się przed nowotworem?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8211" y="4643933"/>
            <a:ext cx="5764201" cy="1843570"/>
          </a:xfrm>
        </p:spPr>
        <p:txBody>
          <a:bodyPr rtlCol="0">
            <a:normAutofit/>
          </a:bodyPr>
          <a:lstStyle/>
          <a:p>
            <a:pPr rtl="0"/>
            <a:r>
              <a:rPr lang="pl-PL" dirty="0" err="1">
                <a:solidFill>
                  <a:srgbClr val="FFFFFF"/>
                </a:solidFill>
              </a:rPr>
              <a:t>lek.med</a:t>
            </a:r>
            <a:r>
              <a:rPr lang="pl-PL" dirty="0">
                <a:solidFill>
                  <a:srgbClr val="FFFFFF"/>
                </a:solidFill>
              </a:rPr>
              <a:t> Piotr Palka</a:t>
            </a:r>
          </a:p>
          <a:p>
            <a:pPr rtl="0"/>
            <a:r>
              <a:rPr lang="pl-PL" dirty="0">
                <a:solidFill>
                  <a:srgbClr val="FFFFFF"/>
                </a:solidFill>
              </a:rPr>
              <a:t>starszy asystent</a:t>
            </a:r>
          </a:p>
          <a:p>
            <a:pPr rtl="0"/>
            <a:r>
              <a:rPr lang="pl-PL" dirty="0">
                <a:solidFill>
                  <a:srgbClr val="FFFFFF"/>
                </a:solidFill>
              </a:rPr>
              <a:t>Katowickie Centrum Onkologii </a:t>
            </a:r>
          </a:p>
          <a:p>
            <a:pPr rtl="0"/>
            <a:r>
              <a:rPr lang="pl-PL" dirty="0">
                <a:solidFill>
                  <a:srgbClr val="FFFFFF"/>
                </a:solidFill>
              </a:rPr>
              <a:t> </a:t>
            </a:r>
          </a:p>
          <a:p>
            <a:pPr rtl="0"/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4030" y="107429"/>
            <a:ext cx="9072563" cy="1535113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3600" dirty="0">
                <a:solidFill>
                  <a:srgbClr val="FFC000"/>
                </a:solidFill>
              </a:rPr>
              <a:t>NIE PAL; </a:t>
            </a:r>
            <a:r>
              <a:rPr lang="x-none" sz="3600" dirty="0"/>
              <a:t>JEŚLI JUŻ PALISZ, PRZESTAŃ. JEŚLI NIE POTRAFISZ PRZESTAĆ, </a:t>
            </a:r>
            <a:br>
              <a:rPr lang="x-none" sz="3600" dirty="0"/>
            </a:br>
            <a:r>
              <a:rPr lang="x-none" sz="3600" dirty="0"/>
              <a:t>NIE PAL PRZY NIEPALĄCYCH</a:t>
            </a:r>
            <a:r>
              <a:rPr lang="pl-PL" sz="3600" dirty="0"/>
              <a:t>.</a:t>
            </a:r>
            <a:endParaRPr lang="x-none" sz="3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00311" y="1763613"/>
            <a:ext cx="8280000" cy="5400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687" y="485774"/>
            <a:ext cx="6191250" cy="658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48541853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/>
              <a:t>Jak zmniejszyć liczbę palaczy?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pl-PL" dirty="0"/>
              <a:t>Edukacja</a:t>
            </a:r>
          </a:p>
          <a:p>
            <a:r>
              <a:rPr lang="pl-PL" dirty="0"/>
              <a:t>Zakaz reklamy i promocji wyrobów tytoniowych</a:t>
            </a:r>
          </a:p>
          <a:p>
            <a:r>
              <a:rPr lang="pl-PL" dirty="0"/>
              <a:t>Skuteczne ostrzeżenia zdrowotne na wszystkich wyrobach tytoniowych</a:t>
            </a:r>
          </a:p>
          <a:p>
            <a:r>
              <a:rPr lang="pl-PL" dirty="0"/>
              <a:t>Polityka gospodarcza - podatki, kontrole</a:t>
            </a:r>
          </a:p>
          <a:p>
            <a:r>
              <a:rPr lang="pl-PL" dirty="0"/>
              <a:t>Ochrona młodych ludzi - promocja zdrowego trybu życia</a:t>
            </a:r>
          </a:p>
          <a:p>
            <a:r>
              <a:rPr lang="pl-PL" dirty="0"/>
              <a:t>Zakaz palenia</a:t>
            </a:r>
          </a:p>
          <a:p>
            <a:r>
              <a:rPr lang="pl-PL" dirty="0"/>
              <a:t>Nowe metody dostarczania nikotyny</a:t>
            </a:r>
          </a:p>
          <a:p>
            <a:r>
              <a:rPr lang="pl-PL" dirty="0"/>
              <a:t>Programy pomocy dla uzależnionych chcących porzucić nałóg</a:t>
            </a:r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2199141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75816" y="179437"/>
            <a:ext cx="9072563" cy="1262063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x-none" dirty="0"/>
              <a:t>WYSTRZEGAJ SIE </a:t>
            </a:r>
            <a:r>
              <a:rPr lang="x-none" dirty="0">
                <a:solidFill>
                  <a:srgbClr val="FFC000"/>
                </a:solidFill>
              </a:rPr>
              <a:t>OTYŁOŚCI</a:t>
            </a:r>
          </a:p>
        </p:txBody>
      </p:sp>
      <p:pic>
        <p:nvPicPr>
          <p:cNvPr id="23554" name="Picture 2" descr="http://www.kodekswalkizrakiem.pl/images/stories/mleczko/mleczko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45" y="1691605"/>
            <a:ext cx="7053867" cy="523031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043" y="251445"/>
            <a:ext cx="8694539" cy="146118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pl-PL" dirty="0"/>
              <a:t>„Kalkulator” BMI </a:t>
            </a:r>
          </a:p>
        </p:txBody>
      </p:sp>
      <p:pic>
        <p:nvPicPr>
          <p:cNvPr id="24578" name="Picture 2" descr="http://www.kodekswalkizrakiem.pl/images/stories/wartozyc/rys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843" y="2195661"/>
            <a:ext cx="450693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423062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/>
              <a:t>Otyłość a nowotwory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9833" y="2483693"/>
            <a:ext cx="8667750" cy="363963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l-PL" dirty="0"/>
              <a:t>rak piersi u kobiet po menopauzie</a:t>
            </a:r>
          </a:p>
          <a:p>
            <a:r>
              <a:rPr lang="pl-PL" dirty="0"/>
              <a:t>rak jelita grubego</a:t>
            </a:r>
          </a:p>
          <a:p>
            <a:r>
              <a:rPr lang="pl-PL" dirty="0"/>
              <a:t>rak trzonu macicy</a:t>
            </a:r>
          </a:p>
          <a:p>
            <a:r>
              <a:rPr lang="pl-PL" dirty="0"/>
              <a:t>rak przełyku</a:t>
            </a:r>
          </a:p>
          <a:p>
            <a:r>
              <a:rPr lang="pl-PL" dirty="0"/>
              <a:t>rak nerki</a:t>
            </a:r>
          </a:p>
          <a:p>
            <a:r>
              <a:rPr lang="pl-PL" dirty="0"/>
              <a:t>rak trzustki</a:t>
            </a:r>
          </a:p>
        </p:txBody>
      </p:sp>
    </p:spTree>
    <p:extLst>
      <p:ext uri="{BB962C8B-B14F-4D97-AF65-F5344CB8AC3E}">
        <p14:creationId xmlns:p14="http://schemas.microsoft.com/office/powerpoint/2010/main" val="2771282730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09" y="351965"/>
            <a:ext cx="9146067" cy="685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68494035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724" y="179377"/>
            <a:ext cx="9072563" cy="1535113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3600" dirty="0"/>
              <a:t>BĄDŹ CODZIENNIE </a:t>
            </a:r>
            <a:r>
              <a:rPr lang="x-none" sz="3600" dirty="0">
                <a:solidFill>
                  <a:srgbClr val="FFC000"/>
                </a:solidFill>
              </a:rPr>
              <a:t>AKTYWNY RUCHOWO</a:t>
            </a:r>
            <a:r>
              <a:rPr lang="x-none" sz="3600" dirty="0"/>
              <a:t>, </a:t>
            </a:r>
            <a:br>
              <a:rPr lang="x-none" sz="3600" dirty="0"/>
            </a:br>
            <a:r>
              <a:rPr lang="x-none" sz="3600" dirty="0"/>
              <a:t>UPRAWIAJ ĆWICZENIA FIZYCZNE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1415" y="2051645"/>
            <a:ext cx="7137794" cy="496855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4030" y="159970"/>
            <a:ext cx="9072563" cy="1535113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3600" dirty="0"/>
              <a:t>SPOŻYWAJ WIĘCEJ</a:t>
            </a:r>
            <a:r>
              <a:rPr lang="pl-PL" sz="3600" dirty="0"/>
              <a:t> </a:t>
            </a:r>
            <a:r>
              <a:rPr lang="x-none" sz="3600" dirty="0">
                <a:solidFill>
                  <a:srgbClr val="FFC000"/>
                </a:solidFill>
              </a:rPr>
              <a:t>WARZYW I OWOCÓW</a:t>
            </a:r>
            <a:r>
              <a:rPr lang="x-none" sz="3600" dirty="0"/>
              <a:t>: </a:t>
            </a:r>
            <a:br>
              <a:rPr lang="x-none" sz="3600" dirty="0"/>
            </a:br>
            <a:r>
              <a:rPr lang="x-none" sz="3600" dirty="0"/>
              <a:t>JEDZ CO NAJMNIEJ 5 PORCJI DZIENNIE</a:t>
            </a:r>
            <a:r>
              <a:rPr lang="pl-PL" sz="3600" dirty="0"/>
              <a:t>!</a:t>
            </a:r>
            <a:endParaRPr lang="x-none" sz="3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43" y="2195661"/>
            <a:ext cx="5760537" cy="455515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/>
              <a:t>Dieta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l-PL" dirty="0">
                <a:solidFill>
                  <a:srgbClr val="FFC000"/>
                </a:solidFill>
              </a:rPr>
              <a:t>Karotenoidy -</a:t>
            </a:r>
            <a:r>
              <a:rPr lang="pl-PL" dirty="0"/>
              <a:t> prawdopodobnie chronią przed nowotworami jamy ustnej, gardła krtani i płuc (wg WCRF i AICR)</a:t>
            </a:r>
          </a:p>
          <a:p>
            <a:endParaRPr lang="pl-PL" dirty="0"/>
          </a:p>
          <a:p>
            <a:r>
              <a:rPr lang="pl-PL" dirty="0">
                <a:solidFill>
                  <a:srgbClr val="FFC000"/>
                </a:solidFill>
              </a:rPr>
              <a:t>B-karoten -</a:t>
            </a:r>
            <a:r>
              <a:rPr lang="pl-PL" dirty="0"/>
              <a:t> zapobiega prawdopodobnie rozwojowi raka przełyku</a:t>
            </a:r>
          </a:p>
          <a:p>
            <a:endParaRPr lang="pl-PL" dirty="0"/>
          </a:p>
          <a:p>
            <a:r>
              <a:rPr lang="pl-PL" dirty="0">
                <a:solidFill>
                  <a:srgbClr val="FFC000"/>
                </a:solidFill>
              </a:rPr>
              <a:t>Błonnik -</a:t>
            </a:r>
            <a:r>
              <a:rPr lang="pl-PL" dirty="0"/>
              <a:t> zmniejsza ryzyko raka jelita grubego</a:t>
            </a:r>
          </a:p>
        </p:txBody>
      </p:sp>
    </p:spTree>
    <p:extLst>
      <p:ext uri="{BB962C8B-B14F-4D97-AF65-F5344CB8AC3E}">
        <p14:creationId xmlns:p14="http://schemas.microsoft.com/office/powerpoint/2010/main" val="577056297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pl-PL" dirty="0"/>
              <a:t>Prewencja i badania przesiewowe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693042" y="2483693"/>
            <a:ext cx="8694540" cy="352839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l-PL" b="1" dirty="0">
                <a:solidFill>
                  <a:srgbClr val="FFC000"/>
                </a:solidFill>
              </a:rPr>
              <a:t>PREWENCJA = ZAPOBIEGANIE </a:t>
            </a:r>
            <a:r>
              <a:rPr lang="pl-PL" dirty="0"/>
              <a:t>zachorowaniu na chorobę nowotworową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b="1" dirty="0">
                <a:solidFill>
                  <a:srgbClr val="FFC000"/>
                </a:solidFill>
              </a:rPr>
              <a:t>BADANIA PRZESIEWOWE </a:t>
            </a:r>
            <a:r>
              <a:rPr lang="pl-PL" b="1" dirty="0">
                <a:solidFill>
                  <a:schemeClr val="bg1"/>
                </a:solidFill>
              </a:rPr>
              <a:t>= </a:t>
            </a:r>
            <a:r>
              <a:rPr lang="pl-PL" dirty="0"/>
              <a:t>wczesne wykrycie choroby nowotworowej przed wystąpieniem jej objawów</a:t>
            </a:r>
          </a:p>
        </p:txBody>
      </p:sp>
    </p:spTree>
    <p:extLst>
      <p:ext uri="{BB962C8B-B14F-4D97-AF65-F5344CB8AC3E}">
        <p14:creationId xmlns:p14="http://schemas.microsoft.com/office/powerpoint/2010/main" val="1544681216"/>
      </p:ext>
    </p:extLst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/>
              <a:t>Dieta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pl-PL" dirty="0">
                <a:solidFill>
                  <a:srgbClr val="FFC000"/>
                </a:solidFill>
              </a:rPr>
              <a:t>Likopen -</a:t>
            </a:r>
            <a:r>
              <a:rPr lang="pl-PL" dirty="0"/>
              <a:t> badanie epidemiologiczne Health </a:t>
            </a:r>
            <a:r>
              <a:rPr lang="pl-PL" dirty="0" err="1"/>
              <a:t>Professionals</a:t>
            </a:r>
            <a:r>
              <a:rPr lang="pl-PL" dirty="0"/>
              <a:t> </a:t>
            </a:r>
            <a:r>
              <a:rPr lang="pl-PL" dirty="0" err="1"/>
              <a:t>Follow-up</a:t>
            </a:r>
            <a:r>
              <a:rPr lang="pl-PL" dirty="0"/>
              <a:t> </a:t>
            </a:r>
            <a:r>
              <a:rPr lang="pl-PL" dirty="0" err="1"/>
              <a:t>Study</a:t>
            </a:r>
            <a:r>
              <a:rPr lang="pl-PL" dirty="0"/>
              <a:t> – spożywanie 2-4 porcji surowych pomidorów tygodniowo skutkuje 26% obniżeniem ryzyka zachorowania na raka gruczołu krokowego, jeżeli dodatkowo pomidory przetworzone - redukcja ryzyka o 35%!</a:t>
            </a:r>
          </a:p>
          <a:p>
            <a:endParaRPr lang="pl-PL" dirty="0"/>
          </a:p>
          <a:p>
            <a:r>
              <a:rPr lang="pl-PL" dirty="0">
                <a:solidFill>
                  <a:srgbClr val="FFC000"/>
                </a:solidFill>
              </a:rPr>
              <a:t>Warzywa - </a:t>
            </a:r>
            <a:r>
              <a:rPr lang="pl-PL" dirty="0"/>
              <a:t>protekcyjnie dla wielu nowotworów (przewodu pokarmowego, piersi, płuc, pęcherza moczowego, trzonu macicy, przewodu pokarmowego)</a:t>
            </a:r>
          </a:p>
        </p:txBody>
      </p:sp>
    </p:spTree>
    <p:extLst>
      <p:ext uri="{BB962C8B-B14F-4D97-AF65-F5344CB8AC3E}">
        <p14:creationId xmlns:p14="http://schemas.microsoft.com/office/powerpoint/2010/main" val="3654483214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/>
              <a:t>Dieta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3043" y="2012414"/>
            <a:ext cx="8694539" cy="428770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dirty="0">
                <a:solidFill>
                  <a:srgbClr val="FFC000"/>
                </a:solidFill>
              </a:rPr>
              <a:t>Winogrona i czerwone wino - </a:t>
            </a:r>
            <a:r>
              <a:rPr lang="pl-PL" dirty="0" err="1"/>
              <a:t>polifenol</a:t>
            </a:r>
            <a:r>
              <a:rPr lang="pl-PL" dirty="0"/>
              <a:t> </a:t>
            </a:r>
            <a:r>
              <a:rPr lang="pl-PL" dirty="0" err="1"/>
              <a:t>resweratrol</a:t>
            </a:r>
            <a:r>
              <a:rPr lang="pl-PL" dirty="0"/>
              <a:t> - redukuje ryzyko zachorowania na raka piersi, gruczołu krokowego, raka jelita grubego </a:t>
            </a:r>
          </a:p>
          <a:p>
            <a:endParaRPr lang="pl-PL" dirty="0"/>
          </a:p>
          <a:p>
            <a:r>
              <a:rPr lang="pl-PL" dirty="0">
                <a:solidFill>
                  <a:srgbClr val="FFC000"/>
                </a:solidFill>
              </a:rPr>
              <a:t>Produkty pełnoziarniste - </a:t>
            </a:r>
            <a:r>
              <a:rPr lang="pl-PL" dirty="0" err="1"/>
              <a:t>Swedish</a:t>
            </a:r>
            <a:r>
              <a:rPr lang="pl-PL" dirty="0"/>
              <a:t> </a:t>
            </a:r>
            <a:r>
              <a:rPr lang="pl-PL" dirty="0" err="1"/>
              <a:t>Mammography</a:t>
            </a:r>
            <a:r>
              <a:rPr lang="pl-PL" dirty="0"/>
              <a:t> </a:t>
            </a:r>
            <a:r>
              <a:rPr lang="pl-PL" dirty="0" err="1"/>
              <a:t>Cohort</a:t>
            </a:r>
            <a:r>
              <a:rPr lang="pl-PL" dirty="0"/>
              <a:t> porównanie spożycia 4,5 porcji dziennie z 1,5 porcji - zmniejszenie o 35% ryzyka zachorowania na raka jelita grubego</a:t>
            </a:r>
          </a:p>
        </p:txBody>
      </p:sp>
    </p:spTree>
    <p:extLst>
      <p:ext uri="{BB962C8B-B14F-4D97-AF65-F5344CB8AC3E}">
        <p14:creationId xmlns:p14="http://schemas.microsoft.com/office/powerpoint/2010/main" val="425006451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/>
              <a:t>Dieta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3043" y="2555701"/>
            <a:ext cx="8694539" cy="313557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dirty="0">
                <a:solidFill>
                  <a:srgbClr val="FFC000"/>
                </a:solidFill>
              </a:rPr>
              <a:t>Tłuszcz - </a:t>
            </a:r>
            <a:r>
              <a:rPr lang="pl-PL" dirty="0"/>
              <a:t>całkowita ilość tłuszczu w diecie - nie wykazano, aby miała związek bezpośredni</a:t>
            </a:r>
          </a:p>
          <a:p>
            <a:endParaRPr lang="pl-PL" dirty="0"/>
          </a:p>
          <a:p>
            <a:pPr marL="503971" lvl="1" indent="0">
              <a:buNone/>
            </a:pPr>
            <a:r>
              <a:rPr lang="pl-PL" dirty="0">
                <a:solidFill>
                  <a:srgbClr val="FFC000"/>
                </a:solidFill>
              </a:rPr>
              <a:t>„Dobre tłuszcze”- </a:t>
            </a:r>
            <a:r>
              <a:rPr lang="pl-PL" dirty="0"/>
              <a:t>kwasy tłuszczowe nienasycone - prewencja  nowotworów gruczołu krokowego, jelita grubego, piersi i płuc</a:t>
            </a:r>
          </a:p>
        </p:txBody>
      </p:sp>
    </p:spTree>
    <p:extLst>
      <p:ext uri="{BB962C8B-B14F-4D97-AF65-F5344CB8AC3E}">
        <p14:creationId xmlns:p14="http://schemas.microsoft.com/office/powerpoint/2010/main" val="2129188363"/>
      </p:ext>
    </p:extLst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/>
              <a:t>Dieta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dirty="0">
                <a:solidFill>
                  <a:srgbClr val="FFC000"/>
                </a:solidFill>
              </a:rPr>
              <a:t>Przyprawy i zioła </a:t>
            </a:r>
            <a:r>
              <a:rPr lang="pl-PL" dirty="0"/>
              <a:t>używane w kuchni azjatyckiej , badania dotyczyły głównie </a:t>
            </a:r>
            <a:r>
              <a:rPr lang="pl-PL" dirty="0">
                <a:solidFill>
                  <a:srgbClr val="FFC000"/>
                </a:solidFill>
              </a:rPr>
              <a:t>kurkumy</a:t>
            </a:r>
            <a:r>
              <a:rPr lang="pl-PL" dirty="0"/>
              <a:t> - protekcyjnie wobec raka jelita grubego</a:t>
            </a:r>
          </a:p>
          <a:p>
            <a:pPr>
              <a:buNone/>
            </a:pPr>
            <a:endParaRPr lang="pl-PL" dirty="0"/>
          </a:p>
          <a:p>
            <a:r>
              <a:rPr lang="pl-PL" dirty="0">
                <a:solidFill>
                  <a:srgbClr val="FFC000"/>
                </a:solidFill>
              </a:rPr>
              <a:t>Zielona herbata - </a:t>
            </a:r>
            <a:r>
              <a:rPr lang="pl-PL" dirty="0" err="1"/>
              <a:t>polifenole</a:t>
            </a:r>
            <a:r>
              <a:rPr lang="pl-PL" dirty="0"/>
              <a:t>, ochronny wpływ  zaobserwowano przy spożyciu ponad 10 filiżanek dziennie - rak żołądka, trzustki, jelita grubego, piersi, płuc i gruczołu krokowego</a:t>
            </a:r>
          </a:p>
        </p:txBody>
      </p:sp>
    </p:spTree>
    <p:extLst>
      <p:ext uri="{BB962C8B-B14F-4D97-AF65-F5344CB8AC3E}">
        <p14:creationId xmlns:p14="http://schemas.microsoft.com/office/powerpoint/2010/main" val="2879629644"/>
      </p:ext>
    </p:extLst>
  </p:cSld>
  <p:clrMapOvr>
    <a:masterClrMapping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4824" y="323453"/>
            <a:ext cx="9070975" cy="2274888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x-none" sz="3600" dirty="0">
                <a:solidFill>
                  <a:srgbClr val="FFC000"/>
                </a:solidFill>
              </a:rPr>
              <a:t>JEŚLI PIJESZ ALKOHOL </a:t>
            </a:r>
            <a:r>
              <a:rPr lang="pl-PL" sz="3600" dirty="0"/>
              <a:t>-</a:t>
            </a:r>
            <a:r>
              <a:rPr lang="x-none" sz="3600" dirty="0"/>
              <a:t> PIWO, WINO LUB NAPOJE WYSOKOPROCENTOWE </a:t>
            </a:r>
            <a:r>
              <a:rPr lang="pl-PL" sz="3600" dirty="0"/>
              <a:t>-</a:t>
            </a:r>
            <a:r>
              <a:rPr lang="x-none" sz="3600" dirty="0"/>
              <a:t> </a:t>
            </a:r>
            <a:r>
              <a:rPr lang="x-none" sz="3600" dirty="0">
                <a:solidFill>
                  <a:srgbClr val="FFC000"/>
                </a:solidFill>
              </a:rPr>
              <a:t>OGRANICZ JEGO SPOŻYCIE:</a:t>
            </a:r>
            <a:br>
              <a:rPr lang="x-none" sz="3600" dirty="0"/>
            </a:br>
            <a:r>
              <a:rPr lang="x-none" sz="2600" dirty="0"/>
              <a:t>mężczyźni do dwóch porcji dziennie, </a:t>
            </a:r>
            <a:br>
              <a:rPr lang="x-none" sz="2600" dirty="0"/>
            </a:br>
            <a:r>
              <a:rPr lang="x-none" sz="2600" dirty="0"/>
              <a:t>kobiety do jednej porcji dziennie.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2F83EE5-5F3D-2477-7514-571B4A7BA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60" y="2771725"/>
            <a:ext cx="6336704" cy="387961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/>
              <a:t>Alkohol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l-PL" dirty="0">
                <a:solidFill>
                  <a:srgbClr val="FFC000"/>
                </a:solidFill>
              </a:rPr>
              <a:t>Przewlekłe spożywanie alkoholu </a:t>
            </a:r>
            <a:r>
              <a:rPr lang="pl-PL" dirty="0"/>
              <a:t>- znaczący czynnik ryzyka nowotworów: ustnej części gardła, krtani, przełyku, piersi, pierwotnego raka wątroby</a:t>
            </a:r>
          </a:p>
          <a:p>
            <a:endParaRPr lang="pl-PL" dirty="0"/>
          </a:p>
          <a:p>
            <a:r>
              <a:rPr lang="pl-PL" dirty="0"/>
              <a:t>Dzienny </a:t>
            </a:r>
            <a:r>
              <a:rPr lang="pl-PL" u="sng" dirty="0">
                <a:solidFill>
                  <a:srgbClr val="FFC000"/>
                </a:solidFill>
              </a:rPr>
              <a:t>limit spożycia </a:t>
            </a:r>
            <a:r>
              <a:rPr lang="pl-PL" dirty="0"/>
              <a:t>alkoholu:</a:t>
            </a:r>
          </a:p>
          <a:p>
            <a:pPr>
              <a:buNone/>
            </a:pPr>
            <a:r>
              <a:rPr lang="pl-PL" dirty="0"/>
              <a:t>          Mężczyźni 20 g etanolu  </a:t>
            </a:r>
          </a:p>
          <a:p>
            <a:pPr>
              <a:buNone/>
            </a:pPr>
            <a:r>
              <a:rPr lang="pl-PL" dirty="0"/>
              <a:t>          Kobiety 10 g etanolu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72" y="3419797"/>
            <a:ext cx="2520283" cy="2532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39104"/>
      </p:ext>
    </p:extLst>
  </p:cSld>
  <p:clrMapOvr>
    <a:masterClrMapping/>
  </p:clrMapOvr>
  <p:transition spd="slow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042" y="467469"/>
            <a:ext cx="8694539" cy="146118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x-none" sz="5400" dirty="0"/>
              <a:t>N</a:t>
            </a:r>
            <a:r>
              <a:rPr lang="pl-PL" sz="5400" dirty="0" err="1"/>
              <a:t>admierna</a:t>
            </a:r>
            <a:r>
              <a:rPr lang="pl-PL" sz="5400" dirty="0"/>
              <a:t> ekspozycja na </a:t>
            </a:r>
            <a:r>
              <a:rPr lang="pl-PL" sz="5400" dirty="0">
                <a:solidFill>
                  <a:srgbClr val="FFC000"/>
                </a:solidFill>
              </a:rPr>
              <a:t>słońce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DF41047-D3C3-90E8-313E-D6F8EFB48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24" y="2411685"/>
            <a:ext cx="7109573" cy="399913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0423241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/>
              <a:t>Promieniowanie ultrafioletowe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dirty="0"/>
              <a:t>Szczególnie ważna ochrona dzieci </a:t>
            </a:r>
          </a:p>
          <a:p>
            <a:r>
              <a:rPr lang="pl-PL" dirty="0"/>
              <a:t>Osoby mające skłonność do oparzeń słonecznych - przez całe życie ochrona</a:t>
            </a:r>
          </a:p>
          <a:p>
            <a:r>
              <a:rPr lang="pl-PL" b="1" dirty="0">
                <a:solidFill>
                  <a:srgbClr val="FFC000"/>
                </a:solidFill>
              </a:rPr>
              <a:t>UV główny czynnik raka </a:t>
            </a:r>
            <a:r>
              <a:rPr lang="pl-PL" b="1" dirty="0" err="1">
                <a:solidFill>
                  <a:srgbClr val="FFC000"/>
                </a:solidFill>
              </a:rPr>
              <a:t>podstawnokomórkowego</a:t>
            </a:r>
            <a:r>
              <a:rPr lang="pl-PL" b="1" dirty="0">
                <a:solidFill>
                  <a:srgbClr val="FFC000"/>
                </a:solidFill>
              </a:rPr>
              <a:t> i </a:t>
            </a:r>
            <a:r>
              <a:rPr lang="pl-PL" b="1" dirty="0" err="1">
                <a:solidFill>
                  <a:srgbClr val="FFC000"/>
                </a:solidFill>
              </a:rPr>
              <a:t>kolczystokomórkowego</a:t>
            </a:r>
            <a:endParaRPr lang="pl-PL" b="1" dirty="0">
              <a:solidFill>
                <a:srgbClr val="FFC000"/>
              </a:solidFill>
            </a:endParaRPr>
          </a:p>
          <a:p>
            <a:r>
              <a:rPr lang="pl-PL" dirty="0"/>
              <a:t>Znamiona dysplastyczne - największy czynnik ryzyka zachorowania na </a:t>
            </a:r>
            <a:r>
              <a:rPr lang="pl-PL" b="1" dirty="0">
                <a:solidFill>
                  <a:srgbClr val="FFC000"/>
                </a:solidFill>
              </a:rPr>
              <a:t>czerniaka</a:t>
            </a:r>
          </a:p>
          <a:p>
            <a:r>
              <a:rPr lang="pl-PL" dirty="0"/>
              <a:t>Odradza się korzystania z łóżek opalających</a:t>
            </a:r>
          </a:p>
        </p:txBody>
      </p:sp>
    </p:spTree>
    <p:extLst>
      <p:ext uri="{BB962C8B-B14F-4D97-AF65-F5344CB8AC3E}">
        <p14:creationId xmlns:p14="http://schemas.microsoft.com/office/powerpoint/2010/main" val="1084131264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dirty="0"/>
              <a:t>Prewencja nowotworów skóry -zalecenia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pl-PL" dirty="0"/>
              <a:t>Stosowanie preparatów z filtrami ochronnymi, co najmniej </a:t>
            </a:r>
            <a:r>
              <a:rPr lang="pl-PL" dirty="0">
                <a:solidFill>
                  <a:srgbClr val="FFC000"/>
                </a:solidFill>
              </a:rPr>
              <a:t>SPF30</a:t>
            </a:r>
            <a:r>
              <a:rPr lang="pl-PL" dirty="0"/>
              <a:t> i powtarzanie aplikacji co 2 godziny</a:t>
            </a:r>
          </a:p>
          <a:p>
            <a:r>
              <a:rPr lang="pl-PL" dirty="0"/>
              <a:t>Ubranie jako ochrona</a:t>
            </a:r>
          </a:p>
          <a:p>
            <a:r>
              <a:rPr lang="pl-PL" dirty="0"/>
              <a:t>Unikanie nadmiernej ekspozycji (przebywanie w cieniu), zwłaszcza 10-16</a:t>
            </a:r>
          </a:p>
          <a:p>
            <a:r>
              <a:rPr lang="pl-PL" dirty="0"/>
              <a:t>Stosowanie wyższej ochrony przy przebywaniu na śniegu i w wodzie</a:t>
            </a:r>
          </a:p>
          <a:p>
            <a:r>
              <a:rPr lang="pl-PL" dirty="0"/>
              <a:t>Suplementacja witaminy D</a:t>
            </a:r>
          </a:p>
          <a:p>
            <a:r>
              <a:rPr lang="pl-PL" dirty="0"/>
              <a:t>Niekorzystanie z łóżek opalających</a:t>
            </a:r>
          </a:p>
          <a:p>
            <a:r>
              <a:rPr lang="pl-PL" dirty="0"/>
              <a:t>Coroczna kontrola skóry - </a:t>
            </a:r>
            <a:r>
              <a:rPr lang="pl-PL" u="sng" dirty="0">
                <a:solidFill>
                  <a:srgbClr val="FFC000"/>
                </a:solidFill>
              </a:rPr>
              <a:t>dermatolog!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9811966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4030" y="359841"/>
            <a:ext cx="9072563" cy="1824037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3200" dirty="0"/>
              <a:t>PRZESTRZEGAJ ŚCIŚLE PRZEPISÓW DOTYCZĄCYCH OCHRONY PRZED NARAŻENIEM NA ZNANE SUBSTANCJE RAKOTWÓRCZE.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08067" y="2771725"/>
            <a:ext cx="6264488" cy="421208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4492" y="1115541"/>
            <a:ext cx="9071640" cy="52565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FFC000"/>
                </a:solidFill>
              </a:rPr>
              <a:t>RODZAJE PREWENCJI CHORÓB NOWOTWOROWYCH:</a:t>
            </a:r>
          </a:p>
          <a:p>
            <a:endParaRPr lang="pl-PL" sz="3200" b="1" dirty="0">
              <a:solidFill>
                <a:schemeClr val="bg1"/>
              </a:solidFill>
            </a:endParaRPr>
          </a:p>
          <a:p>
            <a:endParaRPr lang="pl-PL" sz="3200" b="1" dirty="0">
              <a:solidFill>
                <a:schemeClr val="bg1"/>
              </a:solidFill>
            </a:endParaRPr>
          </a:p>
          <a:p>
            <a:pPr lvl="1"/>
            <a:r>
              <a:rPr lang="pl-PL" sz="2800" b="1" dirty="0">
                <a:solidFill>
                  <a:schemeClr val="bg1"/>
                </a:solidFill>
              </a:rPr>
              <a:t>PIERWSZORZĘDOWA - zmniejsza ryzyko zachorowania</a:t>
            </a:r>
          </a:p>
          <a:p>
            <a:pPr lvl="1"/>
            <a:endParaRPr lang="pl-PL" sz="2800" b="1" dirty="0">
              <a:solidFill>
                <a:schemeClr val="bg1"/>
              </a:solidFill>
            </a:endParaRPr>
          </a:p>
          <a:p>
            <a:pPr lvl="1"/>
            <a:r>
              <a:rPr lang="pl-PL" sz="2800" b="1" dirty="0">
                <a:solidFill>
                  <a:schemeClr val="bg1"/>
                </a:solidFill>
              </a:rPr>
              <a:t>DRUGORZĘDOWA - wczesne wykrycie</a:t>
            </a:r>
          </a:p>
          <a:p>
            <a:pPr lvl="1"/>
            <a:endParaRPr lang="pl-PL" sz="2800" b="1" dirty="0">
              <a:solidFill>
                <a:schemeClr val="bg1"/>
              </a:solidFill>
            </a:endParaRPr>
          </a:p>
          <a:p>
            <a:pPr lvl="1"/>
            <a:r>
              <a:rPr lang="pl-PL" sz="2800" b="1" dirty="0">
                <a:solidFill>
                  <a:schemeClr val="bg1"/>
                </a:solidFill>
              </a:rPr>
              <a:t>TRZECIORZĘDOWA - leczenie uzupełniające</a:t>
            </a:r>
          </a:p>
          <a:p>
            <a:endParaRPr lang="pl-P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93676"/>
      </p:ext>
    </p:extLst>
  </p:cSld>
  <p:clrMapOvr>
    <a:masterClrMapping/>
  </p:clrMapOvr>
  <p:transition spd="slow">
    <p:wheel spokes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pl-PL" dirty="0">
                <a:solidFill>
                  <a:schemeClr val="tx1"/>
                </a:solidFill>
              </a:rPr>
              <a:t>Karcynogeny - </a:t>
            </a:r>
            <a:r>
              <a:rPr lang="pl-PL" dirty="0">
                <a:solidFill>
                  <a:srgbClr val="FFC000"/>
                </a:solidFill>
              </a:rPr>
              <a:t>narażenie zawodowe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3043" y="1979637"/>
            <a:ext cx="8694539" cy="479654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dirty="0"/>
              <a:t>Z pracą wykonywaną w szkodliwych warunkach wiąże się około 25 typów nowotworów </a:t>
            </a:r>
          </a:p>
          <a:p>
            <a:r>
              <a:rPr lang="pl-PL" dirty="0"/>
              <a:t>Długotrwały kontakt z substancjami rakotwórczymi może spowodować raka płuca i pęcherza moczowego, </a:t>
            </a:r>
            <a:r>
              <a:rPr lang="pl-PL" dirty="0" err="1"/>
              <a:t>międzybłoniaka</a:t>
            </a:r>
            <a:r>
              <a:rPr lang="pl-PL" dirty="0"/>
              <a:t> opłucnej,                     raka krtani, białaczki,                                </a:t>
            </a:r>
            <a:r>
              <a:rPr lang="pl-PL" dirty="0" err="1"/>
              <a:t>naczyniakomięsaka</a:t>
            </a:r>
            <a:r>
              <a:rPr lang="pl-PL" dirty="0"/>
              <a:t> wątroby,                                 nowotwory złośliwe                                                                       jamy nosowej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120432" y="4499917"/>
            <a:ext cx="2304256" cy="165707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0261975"/>
      </p:ext>
    </p:extLst>
  </p:cSld>
  <p:clrMapOvr>
    <a:masterClrMapping/>
  </p:clrMapOvr>
  <p:transition spd="slow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3043" y="2699717"/>
            <a:ext cx="8694539" cy="291955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l-PL" dirty="0"/>
              <a:t>Pył zawierający krzemionkę, pył drzewny, gazy spalinowe z silników Diesla, benzen, azbest, formaldehyd, wielopierścieniowe węglowodory aromatyczne, związki chromu, kadmu, niklu, niektóre nawozy sztuczne i pestycydy, produkty rozpadu radonu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688B1BE-0673-A439-8603-483DA67FD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402484"/>
            <a:ext cx="8694539" cy="146118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pl-PL" dirty="0">
                <a:solidFill>
                  <a:schemeClr val="tx1"/>
                </a:solidFill>
              </a:rPr>
              <a:t>Karcynogeny - </a:t>
            </a:r>
            <a:r>
              <a:rPr lang="pl-PL" dirty="0">
                <a:solidFill>
                  <a:srgbClr val="FFC000"/>
                </a:solidFill>
              </a:rPr>
              <a:t>narażenie zawodowe</a:t>
            </a:r>
          </a:p>
        </p:txBody>
      </p:sp>
    </p:spTree>
    <p:extLst>
      <p:ext uri="{BB962C8B-B14F-4D97-AF65-F5344CB8AC3E}">
        <p14:creationId xmlns:p14="http://schemas.microsoft.com/office/powerpoint/2010/main" val="307482582"/>
      </p:ext>
    </p:extLst>
  </p:cSld>
  <p:clrMapOvr>
    <a:masterClrMapping/>
  </p:clrMapOvr>
  <p:transition spd="slow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/>
              <a:t>Czynniki </a:t>
            </a:r>
            <a:r>
              <a:rPr lang="pl-PL" dirty="0">
                <a:solidFill>
                  <a:srgbClr val="FFC000"/>
                </a:solidFill>
              </a:rPr>
              <a:t>infekcyjne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l-PL" dirty="0"/>
              <a:t>Czynniki infekcyjne są przyczyną 23% nowotworów w krajach rozwijających się i 8% w krajach rozwiniętych</a:t>
            </a:r>
          </a:p>
          <a:p>
            <a:r>
              <a:rPr lang="pl-PL" dirty="0">
                <a:solidFill>
                  <a:srgbClr val="FFC000"/>
                </a:solidFill>
              </a:rPr>
              <a:t>Wirus zapalenie wątroby typu B - </a:t>
            </a:r>
            <a:r>
              <a:rPr lang="pl-PL" dirty="0"/>
              <a:t>jedna z przyczyn raka </a:t>
            </a:r>
            <a:r>
              <a:rPr lang="pl-PL" dirty="0" err="1"/>
              <a:t>wątrobowokomórkowego</a:t>
            </a:r>
            <a:r>
              <a:rPr lang="pl-PL" dirty="0"/>
              <a:t> - szczepienie jest skuteczne</a:t>
            </a:r>
          </a:p>
          <a:p>
            <a:r>
              <a:rPr lang="pl-PL" dirty="0">
                <a:solidFill>
                  <a:srgbClr val="FFC000"/>
                </a:solidFill>
              </a:rPr>
              <a:t>Ludzki wirus </a:t>
            </a:r>
            <a:r>
              <a:rPr lang="pl-PL" dirty="0" err="1">
                <a:solidFill>
                  <a:srgbClr val="FFC000"/>
                </a:solidFill>
              </a:rPr>
              <a:t>papilloma</a:t>
            </a:r>
            <a:r>
              <a:rPr lang="pl-PL" dirty="0">
                <a:solidFill>
                  <a:srgbClr val="FFC000"/>
                </a:solidFill>
              </a:rPr>
              <a:t> ( HPV) - </a:t>
            </a:r>
            <a:r>
              <a:rPr lang="pl-PL" dirty="0"/>
              <a:t>jedna z przyczyn raka szyjki macicy, raka odbytu, płaskonabłonkowego rak głowy i szyi - szczepienie jest skuteczne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56277959"/>
      </p:ext>
    </p:extLst>
  </p:cSld>
  <p:clrMapOvr>
    <a:masterClrMapping/>
  </p:clrMapOvr>
  <p:transition spd="slow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043" y="251445"/>
            <a:ext cx="8694539" cy="146118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pl-PL" dirty="0"/>
              <a:t>Czynniki </a:t>
            </a:r>
            <a:r>
              <a:rPr lang="pl-PL" dirty="0">
                <a:solidFill>
                  <a:srgbClr val="FFC000"/>
                </a:solidFill>
              </a:rPr>
              <a:t>infekcyjne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l-PL" dirty="0">
                <a:solidFill>
                  <a:srgbClr val="FFC000"/>
                </a:solidFill>
              </a:rPr>
              <a:t>HIV - </a:t>
            </a:r>
            <a:r>
              <a:rPr lang="pl-PL" dirty="0"/>
              <a:t>mięsak </a:t>
            </a:r>
            <a:r>
              <a:rPr lang="pl-PL" dirty="0" err="1"/>
              <a:t>Kaposiego</a:t>
            </a:r>
            <a:endParaRPr lang="pl-PL" dirty="0"/>
          </a:p>
          <a:p>
            <a:endParaRPr lang="pl-PL" dirty="0"/>
          </a:p>
          <a:p>
            <a:r>
              <a:rPr lang="pl-PL" dirty="0" err="1">
                <a:solidFill>
                  <a:srgbClr val="FFC000"/>
                </a:solidFill>
              </a:rPr>
              <a:t>Helicobacter</a:t>
            </a:r>
            <a:r>
              <a:rPr lang="pl-PL" dirty="0">
                <a:solidFill>
                  <a:srgbClr val="FFC000"/>
                </a:solidFill>
              </a:rPr>
              <a:t> </a:t>
            </a:r>
            <a:r>
              <a:rPr lang="pl-PL" dirty="0" err="1">
                <a:solidFill>
                  <a:srgbClr val="FFC000"/>
                </a:solidFill>
              </a:rPr>
              <a:t>pylori</a:t>
            </a:r>
            <a:r>
              <a:rPr lang="pl-PL" dirty="0">
                <a:solidFill>
                  <a:srgbClr val="FFC000"/>
                </a:solidFill>
              </a:rPr>
              <a:t> - </a:t>
            </a:r>
            <a:r>
              <a:rPr lang="pl-PL" dirty="0" err="1"/>
              <a:t>chłoniaki</a:t>
            </a:r>
            <a:r>
              <a:rPr lang="pl-PL" dirty="0"/>
              <a:t> i raki żołądka</a:t>
            </a:r>
          </a:p>
          <a:p>
            <a:endParaRPr lang="pl-PL" dirty="0">
              <a:solidFill>
                <a:srgbClr val="FFC000"/>
              </a:solidFill>
            </a:endParaRPr>
          </a:p>
          <a:p>
            <a:r>
              <a:rPr lang="pl-PL" dirty="0">
                <a:solidFill>
                  <a:srgbClr val="FFC000"/>
                </a:solidFill>
              </a:rPr>
              <a:t>Wirus Epsteina-Barr - </a:t>
            </a:r>
            <a:r>
              <a:rPr lang="pl-PL" dirty="0"/>
              <a:t>rak </a:t>
            </a:r>
            <a:r>
              <a:rPr lang="pl-PL" dirty="0" err="1"/>
              <a:t>nosogardła</a:t>
            </a:r>
            <a:endParaRPr lang="pl-PL" dirty="0"/>
          </a:p>
          <a:p>
            <a:endParaRPr lang="pl-PL" dirty="0"/>
          </a:p>
          <a:p>
            <a:r>
              <a:rPr lang="pl-PL" dirty="0">
                <a:solidFill>
                  <a:srgbClr val="FFC000"/>
                </a:solidFill>
              </a:rPr>
              <a:t>HPV i HIV - </a:t>
            </a:r>
            <a:r>
              <a:rPr lang="pl-PL" dirty="0"/>
              <a:t>drogi transmisji redukowane przez  używanie prezerwatyw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81181173"/>
      </p:ext>
    </p:extLst>
  </p:cSld>
  <p:clrMapOvr>
    <a:masterClrMapping/>
  </p:clrMapOvr>
  <p:transition spd="slow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67438" y="251445"/>
            <a:ext cx="9072563" cy="1366837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3200" dirty="0"/>
              <a:t>BIERZ UDZIAŁ W PROGRAMACH </a:t>
            </a:r>
            <a:r>
              <a:rPr lang="x-none" sz="3200" dirty="0">
                <a:solidFill>
                  <a:srgbClr val="FFC000"/>
                </a:solidFill>
              </a:rPr>
              <a:t>SZCZEPIEŃ</a:t>
            </a:r>
            <a:r>
              <a:rPr lang="x-none" sz="3200" dirty="0"/>
              <a:t> OCHRONNYCH PRZECIWKO </a:t>
            </a:r>
            <a:r>
              <a:rPr lang="x-none" sz="3200" dirty="0">
                <a:solidFill>
                  <a:srgbClr val="FFC000"/>
                </a:solidFill>
              </a:rPr>
              <a:t>WIRUSOWEMU ZAPALENIU WĄTROBY </a:t>
            </a:r>
            <a:r>
              <a:rPr lang="x-none" sz="3200" dirty="0"/>
              <a:t>TYPU B.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18048" y="1979637"/>
            <a:ext cx="6444528" cy="5220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dirty="0"/>
              <a:t>Zasady kwalifikacji do </a:t>
            </a:r>
            <a:r>
              <a:rPr lang="pl-PL" dirty="0">
                <a:solidFill>
                  <a:srgbClr val="FFC000"/>
                </a:solidFill>
              </a:rPr>
              <a:t>badań genetycznych</a:t>
            </a:r>
            <a:r>
              <a:rPr lang="pl-PL" dirty="0"/>
              <a:t> - rak piersi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400" dirty="0">
                <a:solidFill>
                  <a:srgbClr val="FFC000"/>
                </a:solidFill>
              </a:rPr>
              <a:t>Zachorowanie na raka piersi przed 40 r.ż.</a:t>
            </a:r>
          </a:p>
          <a:p>
            <a:r>
              <a:rPr lang="pl-PL" sz="2400" dirty="0"/>
              <a:t>Mnogie zachorowania na raka piersi/jajnika w rodzinie</a:t>
            </a:r>
          </a:p>
          <a:p>
            <a:r>
              <a:rPr lang="pl-PL" sz="2400" dirty="0"/>
              <a:t>Przypadki </a:t>
            </a:r>
            <a:r>
              <a:rPr lang="pl-PL" sz="2400" dirty="0" err="1"/>
              <a:t>zachorowań</a:t>
            </a:r>
            <a:r>
              <a:rPr lang="pl-PL" sz="2400" dirty="0"/>
              <a:t> na mnogie nowotwory u tej samej osoby</a:t>
            </a:r>
          </a:p>
          <a:p>
            <a:r>
              <a:rPr lang="pl-PL" sz="2400" dirty="0">
                <a:solidFill>
                  <a:srgbClr val="FFC000"/>
                </a:solidFill>
              </a:rPr>
              <a:t>Obustronny rak piersi</a:t>
            </a:r>
          </a:p>
          <a:p>
            <a:r>
              <a:rPr lang="pl-PL" sz="2400" dirty="0"/>
              <a:t>Rak piersi u mężczyzn</a:t>
            </a:r>
          </a:p>
          <a:p>
            <a:r>
              <a:rPr lang="pl-PL" sz="2400" dirty="0">
                <a:solidFill>
                  <a:srgbClr val="FFC000"/>
                </a:solidFill>
              </a:rPr>
              <a:t>Potrójnie ujemny rak piersi przed menopauzą</a:t>
            </a:r>
          </a:p>
          <a:p>
            <a:r>
              <a:rPr lang="pl-PL" sz="2400" dirty="0"/>
              <a:t>Rak </a:t>
            </a:r>
            <a:r>
              <a:rPr lang="pl-PL" sz="2400" dirty="0" err="1"/>
              <a:t>rdzeniasty</a:t>
            </a:r>
            <a:endParaRPr lang="pl-PL" sz="2400" dirty="0"/>
          </a:p>
          <a:p>
            <a:r>
              <a:rPr lang="pl-PL" sz="2400" dirty="0"/>
              <a:t>Pochodzenie </a:t>
            </a:r>
            <a:r>
              <a:rPr lang="pl-PL" sz="2400" dirty="0" err="1"/>
              <a:t>aszkenazyjskie</a:t>
            </a:r>
            <a:endParaRPr lang="pl-PL" sz="2400" dirty="0"/>
          </a:p>
          <a:p>
            <a:r>
              <a:rPr lang="pl-PL" sz="2400" dirty="0">
                <a:solidFill>
                  <a:srgbClr val="FFC000"/>
                </a:solidFill>
              </a:rPr>
              <a:t>Potwierdzona obecność mutacji BRCA w rodzinie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25674751"/>
      </p:ext>
    </p:extLst>
  </p:cSld>
  <p:clrMapOvr>
    <a:masterClrMapping/>
  </p:clrMapOvr>
  <p:transition spd="slow">
    <p:wheel spokes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4030" y="251445"/>
            <a:ext cx="9072563" cy="1262063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x-none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GENETYKA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93175" y="2914943"/>
            <a:ext cx="4094268" cy="27363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16210" y="5868069"/>
            <a:ext cx="5848199" cy="10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849449" y="1650522"/>
            <a:ext cx="6381720" cy="104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pl-PL" sz="3600" dirty="0">
                <a:solidFill>
                  <a:schemeClr val="tx1"/>
                </a:solidFill>
              </a:rPr>
              <a:t>Zespoły uwarunkowane </a:t>
            </a:r>
            <a:r>
              <a:rPr lang="pl-PL" sz="3600" dirty="0">
                <a:solidFill>
                  <a:srgbClr val="FFC000"/>
                </a:solidFill>
              </a:rPr>
              <a:t>genetycznie -</a:t>
            </a:r>
            <a:br>
              <a:rPr lang="pl-PL" sz="3600" dirty="0">
                <a:solidFill>
                  <a:srgbClr val="FFC000"/>
                </a:solidFill>
              </a:rPr>
            </a:br>
            <a:r>
              <a:rPr lang="pl-PL" sz="3600" dirty="0">
                <a:solidFill>
                  <a:srgbClr val="FFC000"/>
                </a:solidFill>
              </a:rPr>
              <a:t>rak jelita grubego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l-PL" dirty="0">
                <a:solidFill>
                  <a:srgbClr val="FFC000"/>
                </a:solidFill>
              </a:rPr>
              <a:t>Rodzinna </a:t>
            </a:r>
            <a:r>
              <a:rPr lang="pl-PL" dirty="0" err="1">
                <a:solidFill>
                  <a:srgbClr val="FFC000"/>
                </a:solidFill>
              </a:rPr>
              <a:t>polipowawtość</a:t>
            </a:r>
            <a:r>
              <a:rPr lang="pl-PL" dirty="0">
                <a:solidFill>
                  <a:srgbClr val="FFC000"/>
                </a:solidFill>
              </a:rPr>
              <a:t> gruczolakowa</a:t>
            </a:r>
            <a:r>
              <a:rPr lang="pl-PL" dirty="0"/>
              <a:t> - mutacje APC autosomalnie dominujący (u 100% przed 35 </a:t>
            </a:r>
            <a:r>
              <a:rPr lang="pl-PL" dirty="0" err="1"/>
              <a:t>rż</a:t>
            </a:r>
            <a:r>
              <a:rPr lang="pl-PL" dirty="0"/>
              <a:t> się rozwija, w 5% przed 20 </a:t>
            </a:r>
            <a:r>
              <a:rPr lang="pl-PL" dirty="0" err="1"/>
              <a:t>rż</a:t>
            </a:r>
            <a:r>
              <a:rPr lang="pl-PL" dirty="0"/>
              <a:t>) - profilaktyczne </a:t>
            </a:r>
            <a:r>
              <a:rPr lang="pl-PL" dirty="0" err="1"/>
              <a:t>kolektomia</a:t>
            </a:r>
            <a:endParaRPr lang="pl-PL" dirty="0"/>
          </a:p>
          <a:p>
            <a:r>
              <a:rPr lang="pl-PL" dirty="0">
                <a:solidFill>
                  <a:srgbClr val="FFC000"/>
                </a:solidFill>
              </a:rPr>
              <a:t>Dziedziczny rak jelita grubego </a:t>
            </a:r>
            <a:r>
              <a:rPr lang="pl-PL" dirty="0"/>
              <a:t>bez polipowatości, geny </a:t>
            </a:r>
            <a:r>
              <a:rPr lang="pl-PL" dirty="0" err="1"/>
              <a:t>mutatorowe</a:t>
            </a:r>
            <a:r>
              <a:rPr lang="pl-PL" dirty="0"/>
              <a:t>, HNPCC </a:t>
            </a:r>
          </a:p>
          <a:p>
            <a:r>
              <a:rPr lang="pl-PL" dirty="0"/>
              <a:t>Zespół </a:t>
            </a:r>
            <a:r>
              <a:rPr lang="pl-PL" dirty="0">
                <a:solidFill>
                  <a:srgbClr val="FFC000"/>
                </a:solidFill>
              </a:rPr>
              <a:t>Lyncha I </a:t>
            </a:r>
            <a:r>
              <a:rPr lang="pl-PL" dirty="0"/>
              <a:t>tylko raki jelita grubego</a:t>
            </a:r>
          </a:p>
          <a:p>
            <a:r>
              <a:rPr lang="pl-PL" dirty="0"/>
              <a:t>Zespół </a:t>
            </a:r>
            <a:r>
              <a:rPr lang="pl-PL" dirty="0">
                <a:solidFill>
                  <a:srgbClr val="FFC000"/>
                </a:solidFill>
              </a:rPr>
              <a:t>Lyncha II </a:t>
            </a:r>
            <a:r>
              <a:rPr lang="pl-PL" dirty="0"/>
              <a:t>różne nowotwory</a:t>
            </a:r>
          </a:p>
        </p:txBody>
      </p:sp>
    </p:spTree>
    <p:extLst>
      <p:ext uri="{BB962C8B-B14F-4D97-AF65-F5344CB8AC3E}">
        <p14:creationId xmlns:p14="http://schemas.microsoft.com/office/powerpoint/2010/main" val="3336188666"/>
      </p:ext>
    </p:extLst>
  </p:cSld>
  <p:clrMapOvr>
    <a:masterClrMapping/>
  </p:clrMapOvr>
  <p:transition spd="slow">
    <p:wheel spokes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718" y="251445"/>
            <a:ext cx="9072563" cy="1262063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x-none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PRZESIEWOWE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61650" y="1835621"/>
            <a:ext cx="7956698" cy="5220000"/>
          </a:xfrm>
          <a:prstGeom prst="rect">
            <a:avLst/>
          </a:prstGeom>
          <a:ln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spd="slow"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4029" y="395461"/>
            <a:ext cx="9072563" cy="1824037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3200" dirty="0">
                <a:solidFill>
                  <a:srgbClr val="FFC000"/>
                </a:solidFill>
              </a:rPr>
              <a:t>KOBIETY </a:t>
            </a:r>
            <a:r>
              <a:rPr lang="x-none" sz="3200">
                <a:solidFill>
                  <a:srgbClr val="FFC000"/>
                </a:solidFill>
              </a:rPr>
              <a:t>PO </a:t>
            </a:r>
            <a:r>
              <a:rPr lang="pl-PL" sz="3200" dirty="0">
                <a:solidFill>
                  <a:srgbClr val="FFC000"/>
                </a:solidFill>
              </a:rPr>
              <a:t>45 </a:t>
            </a:r>
            <a:r>
              <a:rPr lang="x-none" sz="3200"/>
              <a:t>ROKU </a:t>
            </a:r>
            <a:r>
              <a:rPr lang="x-none" sz="3200" dirty="0"/>
              <a:t>ŻYCIA POWINNY UCZESTNICZYĆ W BADANIACH PRZESIEWOWYCH W KIERUNKU RAKA PIERSI.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53516" y="2699717"/>
            <a:ext cx="6173588" cy="435586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/>
              <a:t>Czy można ustrzec się przed rakiem?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3042" y="3347789"/>
            <a:ext cx="8694539" cy="72008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105022" indent="0" algn="ctr">
              <a:buNone/>
            </a:pPr>
            <a:r>
              <a:rPr lang="pl-PL" sz="4800" b="1" dirty="0">
                <a:solidFill>
                  <a:srgbClr val="FFC000"/>
                </a:solidFill>
              </a:rPr>
              <a:t>TAK ???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5F1DFC03-5F78-AB7F-EFF3-A40E6D520ABA}"/>
              </a:ext>
            </a:extLst>
          </p:cNvPr>
          <p:cNvSpPr txBox="1">
            <a:spLocks/>
          </p:cNvSpPr>
          <p:nvPr/>
        </p:nvSpPr>
        <p:spPr>
          <a:xfrm>
            <a:off x="693042" y="4790918"/>
            <a:ext cx="8694539" cy="7200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022" indent="0" algn="ctr">
              <a:buFont typeface="Arial" panose="020B0604020202020204" pitchFamily="34" charset="0"/>
              <a:buNone/>
            </a:pPr>
            <a:r>
              <a:rPr lang="pl-PL" sz="4800" b="1" dirty="0">
                <a:solidFill>
                  <a:srgbClr val="FFC000"/>
                </a:solidFill>
              </a:rPr>
              <a:t>NIE ???</a:t>
            </a:r>
          </a:p>
        </p:txBody>
      </p:sp>
    </p:spTree>
    <p:extLst>
      <p:ext uri="{BB962C8B-B14F-4D97-AF65-F5344CB8AC3E}">
        <p14:creationId xmlns:p14="http://schemas.microsoft.com/office/powerpoint/2010/main" val="1459087645"/>
      </p:ext>
    </p:extLst>
  </p:cSld>
  <p:clrMapOvr>
    <a:masterClrMapping/>
  </p:clrMapOvr>
  <p:transition spd="slow">
    <p:wheel spokes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dirty="0"/>
              <a:t>Rak piersi - mammografia a umieralność z powodu raka piersi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3042" y="2627709"/>
            <a:ext cx="8694539" cy="255951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l-PL" dirty="0"/>
              <a:t>wg IARC </a:t>
            </a:r>
            <a:r>
              <a:rPr lang="pl-PL" dirty="0" err="1"/>
              <a:t>skrinning</a:t>
            </a:r>
            <a:r>
              <a:rPr lang="pl-PL" dirty="0"/>
              <a:t> MMG obniża umieralność w grupie objętej badaniem o </a:t>
            </a:r>
            <a:r>
              <a:rPr lang="pl-PL" dirty="0">
                <a:solidFill>
                  <a:srgbClr val="FFC000"/>
                </a:solidFill>
              </a:rPr>
              <a:t>30-35%, </a:t>
            </a:r>
            <a:r>
              <a:rPr lang="pl-PL" dirty="0"/>
              <a:t>w skali populacji o </a:t>
            </a:r>
            <a:r>
              <a:rPr lang="pl-PL" dirty="0">
                <a:solidFill>
                  <a:srgbClr val="FFC000"/>
                </a:solidFill>
              </a:rPr>
              <a:t>5-10%</a:t>
            </a:r>
          </a:p>
          <a:p>
            <a:r>
              <a:rPr lang="pl-PL" dirty="0"/>
              <a:t>Metaanaliza zmniejszenie ryzyka zgonu o </a:t>
            </a:r>
            <a:r>
              <a:rPr lang="pl-PL" dirty="0">
                <a:solidFill>
                  <a:srgbClr val="FFC000"/>
                </a:solidFill>
              </a:rPr>
              <a:t>16% </a:t>
            </a:r>
            <a:r>
              <a:rPr lang="pl-PL" dirty="0"/>
              <a:t>u kobiet w wieku 40-74 lat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3307222"/>
      </p:ext>
    </p:extLst>
  </p:cSld>
  <p:clrMapOvr>
    <a:masterClrMapping/>
  </p:clrMapOvr>
  <p:transition spd="slow">
    <p:wheel spokes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4029" y="251683"/>
            <a:ext cx="9072563" cy="1824037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3200" dirty="0"/>
              <a:t>KOBIETY </a:t>
            </a:r>
            <a:r>
              <a:rPr lang="x-none" sz="3200" dirty="0">
                <a:solidFill>
                  <a:srgbClr val="FFC000"/>
                </a:solidFill>
              </a:rPr>
              <a:t>PO 25 R</a:t>
            </a:r>
            <a:r>
              <a:rPr lang="pl-PL" sz="3200" dirty="0">
                <a:solidFill>
                  <a:srgbClr val="FFC000"/>
                </a:solidFill>
              </a:rPr>
              <a:t>OKU</a:t>
            </a:r>
            <a:r>
              <a:rPr lang="x-none" sz="3200" dirty="0">
                <a:solidFill>
                  <a:srgbClr val="FFC000"/>
                </a:solidFill>
              </a:rPr>
              <a:t> </a:t>
            </a:r>
            <a:r>
              <a:rPr lang="x-none" sz="3200" dirty="0"/>
              <a:t>ŻYCIA POWINNY UCZESTNICZYĆ W BADANIACH PRZESIEWOWYCH W KIERUNKU RAKA SZYJKI MACICY</a:t>
            </a:r>
            <a:r>
              <a:rPr lang="pl-PL" sz="3200" dirty="0"/>
              <a:t>!</a:t>
            </a:r>
            <a:endParaRPr lang="x-none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09408" y="2411685"/>
            <a:ext cx="5261807" cy="446449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wheel spokes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/>
              <a:t>Rak szyjki macicy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3042" y="2627709"/>
            <a:ext cx="8694539" cy="72008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pl-PL" sz="4000" b="1" u="sng" dirty="0">
                <a:solidFill>
                  <a:srgbClr val="FFC000"/>
                </a:solidFill>
              </a:rPr>
              <a:t>Pierwotna prewencja - szczepionka HPV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40F2FB-2394-EE34-07D3-43A55810D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2723" y="3851845"/>
            <a:ext cx="2835176" cy="283487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4019160"/>
      </p:ext>
    </p:extLst>
  </p:cSld>
  <p:clrMapOvr>
    <a:masterClrMapping/>
  </p:clrMapOvr>
  <p:transition spd="slow">
    <p:wheel spokes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718" y="138748"/>
            <a:ext cx="9072563" cy="1366837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3200" dirty="0"/>
              <a:t>KOBIETY I MĘŻCZYŹNI </a:t>
            </a:r>
            <a:r>
              <a:rPr lang="x-none" sz="3200" dirty="0">
                <a:solidFill>
                  <a:srgbClr val="FFC000"/>
                </a:solidFill>
              </a:rPr>
              <a:t>PO 50 R</a:t>
            </a:r>
            <a:r>
              <a:rPr lang="pl-PL" sz="3200" dirty="0">
                <a:solidFill>
                  <a:srgbClr val="FFC000"/>
                </a:solidFill>
              </a:rPr>
              <a:t>OKU</a:t>
            </a:r>
            <a:r>
              <a:rPr lang="x-none" sz="3200" dirty="0">
                <a:solidFill>
                  <a:srgbClr val="FFC000"/>
                </a:solidFill>
              </a:rPr>
              <a:t> </a:t>
            </a:r>
            <a:r>
              <a:rPr lang="x-none" sz="3200" dirty="0"/>
              <a:t>ŻYCIA POWINNI ROBIĆ BADANIA PRZESIEWOWE W KIERUNKU RAKA JELITA GRUBEGO</a:t>
            </a:r>
            <a:r>
              <a:rPr lang="pl-PL" sz="3200" dirty="0"/>
              <a:t>!</a:t>
            </a:r>
            <a:endParaRPr lang="x-none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25921" y="1835621"/>
            <a:ext cx="6428155" cy="532859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wheel spokes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/>
              <a:t> Rak płuca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32966" y="2200731"/>
            <a:ext cx="8414685" cy="1579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pl-PL" sz="4800" u="sng" dirty="0">
                <a:solidFill>
                  <a:srgbClr val="FFC000"/>
                </a:solidFill>
              </a:rPr>
              <a:t>PROFILAKTYKA  PIEROWOTNA - NIE PAL!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FF9CEE81-8F88-E4DA-6CD8-8D2F11815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55" y="4139877"/>
            <a:ext cx="4145109" cy="27849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70277222"/>
      </p:ext>
    </p:extLst>
  </p:cSld>
  <p:clrMapOvr>
    <a:masterClrMapping/>
  </p:clrMapOvr>
  <p:transition spd="slow">
    <p:wheel spokes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/>
              <a:t>Rak płuca - zalecenia NCCN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3043" y="2500081"/>
            <a:ext cx="8694539" cy="255951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dirty="0"/>
              <a:t>NCCN przyznało </a:t>
            </a:r>
            <a:r>
              <a:rPr lang="pl-PL" dirty="0">
                <a:solidFill>
                  <a:srgbClr val="FFC000"/>
                </a:solidFill>
              </a:rPr>
              <a:t>najwyższą rekomendację </a:t>
            </a:r>
            <a:r>
              <a:rPr lang="pl-PL" dirty="0"/>
              <a:t>(kategoria 1) przesiewowej tomografii komputerowej: dla osób w wieku 55-74 lat, które palą lub paliły papierosy (które zaprzestały palenia w okresie poprzedzających 15 lat) w ilości 30 </a:t>
            </a:r>
            <a:r>
              <a:rPr lang="pl-PL" dirty="0" err="1"/>
              <a:t>paczkolat</a:t>
            </a:r>
            <a:r>
              <a:rPr lang="pl-PL" dirty="0"/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A4DA42A-954B-DF09-8F92-39B15A8E7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62" y="5219997"/>
            <a:ext cx="2476500" cy="62865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7420194"/>
      </p:ext>
    </p:extLst>
  </p:cSld>
  <p:clrMapOvr>
    <a:masterClrMapping/>
  </p:clrMapOvr>
  <p:transition spd="slow">
    <p:wheel spokes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dirty="0"/>
              <a:t>Rak gruczołu krokowego - badania przesiewowe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3043" y="2267669"/>
            <a:ext cx="8694539" cy="324036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pl-PL" dirty="0"/>
              <a:t>choroba często przebiegająca powoli, bez objawów</a:t>
            </a:r>
          </a:p>
          <a:p>
            <a:r>
              <a:rPr lang="pl-PL" dirty="0"/>
              <a:t>badanie palcem przez odbyt jest subiektywne</a:t>
            </a:r>
          </a:p>
          <a:p>
            <a:r>
              <a:rPr lang="pl-PL" dirty="0">
                <a:solidFill>
                  <a:srgbClr val="FFC000"/>
                </a:solidFill>
              </a:rPr>
              <a:t>PSA</a:t>
            </a:r>
            <a:r>
              <a:rPr lang="pl-PL" dirty="0"/>
              <a:t> wysoka czułość</a:t>
            </a:r>
          </a:p>
          <a:p>
            <a:r>
              <a:rPr lang="pl-PL" dirty="0"/>
              <a:t>wyniki badań klinicznych wykazujące </a:t>
            </a:r>
            <a:r>
              <a:rPr lang="pl-PL" dirty="0">
                <a:solidFill>
                  <a:srgbClr val="FFC000"/>
                </a:solidFill>
              </a:rPr>
              <a:t>zmniejszenie śmiertelności - dyskusyjne</a:t>
            </a:r>
          </a:p>
        </p:txBody>
      </p:sp>
    </p:spTree>
    <p:extLst>
      <p:ext uri="{BB962C8B-B14F-4D97-AF65-F5344CB8AC3E}">
        <p14:creationId xmlns:p14="http://schemas.microsoft.com/office/powerpoint/2010/main" val="2325633029"/>
      </p:ext>
    </p:extLst>
  </p:cSld>
  <p:clrMapOvr>
    <a:masterClrMapping/>
  </p:clrMapOvr>
  <p:transition spd="slow">
    <p:wheel spokes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dirty="0"/>
              <a:t>Badania przesiewowe - </a:t>
            </a:r>
            <a:r>
              <a:rPr lang="pl-PL" dirty="0">
                <a:solidFill>
                  <a:srgbClr val="FFC000"/>
                </a:solidFill>
              </a:rPr>
              <a:t>PODSUMOWANIE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pl-PL" sz="3500" u="sng" dirty="0">
                <a:solidFill>
                  <a:srgbClr val="FFC000"/>
                </a:solidFill>
              </a:rPr>
              <a:t>Potwierdzona skuteczność:</a:t>
            </a:r>
            <a:r>
              <a:rPr lang="pl-PL" sz="3500" dirty="0">
                <a:solidFill>
                  <a:srgbClr val="FFC000"/>
                </a:solidFill>
              </a:rPr>
              <a:t> </a:t>
            </a:r>
          </a:p>
          <a:p>
            <a:endParaRPr lang="pl-PL" dirty="0">
              <a:solidFill>
                <a:srgbClr val="FFC000"/>
              </a:solidFill>
            </a:endParaRPr>
          </a:p>
          <a:p>
            <a:pPr algn="ctr"/>
            <a:r>
              <a:rPr lang="pl-PL" b="1" dirty="0"/>
              <a:t>rak piersi, </a:t>
            </a:r>
          </a:p>
          <a:p>
            <a:pPr algn="ctr"/>
            <a:r>
              <a:rPr lang="pl-PL" b="1" dirty="0"/>
              <a:t>rak jelita grubego, </a:t>
            </a:r>
          </a:p>
          <a:p>
            <a:pPr algn="ctr"/>
            <a:r>
              <a:rPr lang="pl-PL" b="1" dirty="0"/>
              <a:t>rak szyjki macicy</a:t>
            </a:r>
          </a:p>
          <a:p>
            <a:r>
              <a:rPr lang="pl-PL" sz="3500" u="sng" dirty="0">
                <a:solidFill>
                  <a:srgbClr val="FFC000"/>
                </a:solidFill>
              </a:rPr>
              <a:t>Brak skuteczności:</a:t>
            </a:r>
          </a:p>
          <a:p>
            <a:pPr algn="ctr"/>
            <a:r>
              <a:rPr lang="pl-PL" b="1" dirty="0"/>
              <a:t>rak jajnika </a:t>
            </a:r>
          </a:p>
          <a:p>
            <a:pPr algn="ctr"/>
            <a:r>
              <a:rPr lang="pl-PL" b="1" dirty="0"/>
              <a:t>rak żołądka</a:t>
            </a:r>
          </a:p>
          <a:p>
            <a:pPr algn="ctr"/>
            <a:endParaRPr lang="pl-PL" dirty="0"/>
          </a:p>
          <a:p>
            <a:pPr algn="ctr"/>
            <a:endParaRPr lang="pl-PL" sz="2600" dirty="0"/>
          </a:p>
          <a:p>
            <a:pPr marL="0" indent="0" algn="ctr">
              <a:buNone/>
            </a:pPr>
            <a:r>
              <a:rPr lang="pl-PL" sz="2600" dirty="0"/>
              <a:t>Rak płuca - spiralna </a:t>
            </a:r>
            <a:r>
              <a:rPr lang="pl-PL" sz="2600" dirty="0" err="1"/>
              <a:t>niskodawkowa</a:t>
            </a:r>
            <a:r>
              <a:rPr lang="pl-PL" sz="2600" dirty="0"/>
              <a:t> TK dla wybranych osób z czynnikami ryzyka zachorowania.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4590066"/>
      </p:ext>
    </p:extLst>
  </p:cSld>
  <p:clrMapOvr>
    <a:masterClrMapping/>
  </p:clrMapOvr>
  <p:transition spd="slow">
    <p:wheel spokes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</a:pPr>
            <a:r>
              <a:rPr lang="pl-PL" dirty="0">
                <a:solidFill>
                  <a:srgbClr val="FFC000"/>
                </a:solidFill>
              </a:rPr>
              <a:t>WYBÓR NALEŻY DO CIEBIE!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4BCF8BD9-D25A-DDDD-6B3B-B2DD2E4F2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36" y="2123653"/>
            <a:ext cx="5328351" cy="403298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3359812"/>
      </p:ext>
    </p:extLst>
  </p:cSld>
  <p:clrMapOvr>
    <a:masterClrMapping/>
  </p:clrMapOvr>
  <p:transition spd="slow">
    <p:wheel spokes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</a:pPr>
            <a:r>
              <a:rPr lang="pl-PL" dirty="0">
                <a:solidFill>
                  <a:srgbClr val="FFC000"/>
                </a:solidFill>
              </a:rPr>
              <a:t>Dziękuję za uwagę!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44A117FD-856A-ADD1-428C-BA6CB0FA5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74" y="3059757"/>
            <a:ext cx="4410075" cy="22479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7968133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pl-PL" dirty="0"/>
              <a:t>Cel badań przesiewowych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3043" y="2012413"/>
            <a:ext cx="8694539" cy="49357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Zbadanie populacji osób bez objawów choroby w celu wczesnego wykrycia nowotworu (lub stanu </a:t>
            </a:r>
            <a:r>
              <a:rPr lang="pl-PL" dirty="0" err="1"/>
              <a:t>przednowotworowego</a:t>
            </a:r>
            <a:r>
              <a:rPr lang="pl-PL" dirty="0"/>
              <a:t>) aby </a:t>
            </a:r>
          </a:p>
          <a:p>
            <a:pPr lvl="1"/>
            <a:endParaRPr lang="pl-PL" dirty="0"/>
          </a:p>
          <a:p>
            <a:pPr marL="105065" indent="0" algn="ctr">
              <a:buNone/>
            </a:pPr>
            <a:r>
              <a:rPr lang="pl-PL" b="1" u="sng" dirty="0">
                <a:solidFill>
                  <a:srgbClr val="FFC000"/>
                </a:solidFill>
              </a:rPr>
              <a:t>ZMNIEJSZYĆ UMIERALNOŚĆ.</a:t>
            </a:r>
          </a:p>
          <a:p>
            <a:pPr marL="105065" indent="0" algn="ctr">
              <a:buNone/>
            </a:pPr>
            <a:endParaRPr lang="pl-PL" dirty="0">
              <a:solidFill>
                <a:srgbClr val="FF0000"/>
              </a:solidFill>
            </a:endParaRPr>
          </a:p>
          <a:p>
            <a:pPr marL="105065" indent="0" algn="ctr">
              <a:buNone/>
            </a:pPr>
            <a:r>
              <a:rPr lang="pl-PL" dirty="0">
                <a:solidFill>
                  <a:schemeClr val="bg1"/>
                </a:solidFill>
              </a:rPr>
              <a:t>Obejmuje populację która ma największe ryzyko zachorowania na dany nowotwór.</a:t>
            </a:r>
          </a:p>
          <a:p>
            <a:pPr marL="105065" indent="0" algn="ctr"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94698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3042" y="2987749"/>
            <a:ext cx="8694539" cy="3168353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pl-PL" sz="4000" b="1" u="sng" dirty="0">
                <a:solidFill>
                  <a:srgbClr val="FFC000"/>
                </a:solidFill>
              </a:rPr>
              <a:t>1. PROSTE</a:t>
            </a:r>
          </a:p>
          <a:p>
            <a:pPr marL="0" indent="0" algn="ctr">
              <a:buNone/>
            </a:pPr>
            <a:r>
              <a:rPr lang="pl-PL" sz="4000" b="1" u="sng" dirty="0">
                <a:solidFill>
                  <a:srgbClr val="FFC000"/>
                </a:solidFill>
              </a:rPr>
              <a:t>2. TANIE</a:t>
            </a:r>
          </a:p>
          <a:p>
            <a:pPr marL="0" indent="0" algn="ctr">
              <a:buNone/>
            </a:pPr>
            <a:r>
              <a:rPr lang="pl-PL" sz="4000" b="1" u="sng" dirty="0">
                <a:solidFill>
                  <a:srgbClr val="FFC000"/>
                </a:solidFill>
              </a:rPr>
              <a:t>3. POWTARZALNE</a:t>
            </a:r>
          </a:p>
          <a:p>
            <a:pPr marL="0" indent="0" algn="ctr">
              <a:buNone/>
            </a:pPr>
            <a:r>
              <a:rPr lang="pl-PL" sz="4000" b="1" u="sng" dirty="0">
                <a:solidFill>
                  <a:srgbClr val="FFC000"/>
                </a:solidFill>
              </a:rPr>
              <a:t>4. SPOŁECZNIE AKCEPTOWALNE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4C09D990-14AC-AECA-0FCF-C4F160BCCB37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/>
              <a:t>Dobre badanie przesiewowe</a:t>
            </a:r>
          </a:p>
        </p:txBody>
      </p:sp>
    </p:spTree>
    <p:extLst>
      <p:ext uri="{BB962C8B-B14F-4D97-AF65-F5344CB8AC3E}">
        <p14:creationId xmlns:p14="http://schemas.microsoft.com/office/powerpoint/2010/main" val="40917186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4029" y="539477"/>
            <a:ext cx="9072563" cy="1262063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x-none" sz="3600" dirty="0">
                <a:solidFill>
                  <a:srgbClr val="FFC000"/>
                </a:solidFill>
              </a:rPr>
              <a:t>~ 70% NOWOTWORÓW ZŁOŚLIWYCH – CZYNNIKI ZEWNĘTRZNE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00854" y="2627710"/>
            <a:ext cx="7278915" cy="367240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43" y="1134661"/>
            <a:ext cx="7056537" cy="529035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030332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043" y="406513"/>
            <a:ext cx="8694539" cy="146118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pl-PL" dirty="0"/>
              <a:t>PREWENCJA – CZYLI JAK NIE ZACHOROWAĆ….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48" y="2123653"/>
            <a:ext cx="4428492" cy="407732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631146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Paczka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254_TF56596226.potx" id="{38AF5A91-4357-447C-B7C4-02B2DF2DF246}" vid="{17DD3475-AF71-4B53-A61F-8A9B67D14D18}"/>
    </a:ext>
  </a:extLst>
</a:theme>
</file>

<file path=ppt/theme/theme2.xml><?xml version="1.0" encoding="utf-8"?>
<a:theme xmlns:a="http://schemas.openxmlformats.org/drawingml/2006/main" name="Motyw pakietu Office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1044</TotalTime>
  <Words>1192</Words>
  <Application>Microsoft Macintosh PowerPoint</Application>
  <PresentationFormat>Niestandardowy</PresentationFormat>
  <Paragraphs>174</Paragraphs>
  <Slides>49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Gill Sans MT</vt:lpstr>
      <vt:lpstr>StarSymbol</vt:lpstr>
      <vt:lpstr>Times New Roman</vt:lpstr>
      <vt:lpstr>Paczka</vt:lpstr>
      <vt:lpstr>Motyw pakietu Office</vt:lpstr>
      <vt:lpstr>Jak ustrzec się przed nowotworem?</vt:lpstr>
      <vt:lpstr>Prewencja i badania przesiewowe</vt:lpstr>
      <vt:lpstr>Prezentacja programu PowerPoint</vt:lpstr>
      <vt:lpstr>Czy można ustrzec się przed rakiem?</vt:lpstr>
      <vt:lpstr>Cel badań przesiewowych</vt:lpstr>
      <vt:lpstr>Dobre badanie przesiewowe</vt:lpstr>
      <vt:lpstr>~ 70% NOWOTWORÓW ZŁOŚLIWYCH – CZYNNIKI ZEWNĘTRZNE</vt:lpstr>
      <vt:lpstr>Prezentacja programu PowerPoint</vt:lpstr>
      <vt:lpstr>PREWENCJA – CZYLI JAK NIE ZACHOROWAĆ….</vt:lpstr>
      <vt:lpstr>NIE PAL; JEŚLI JUŻ PALISZ, PRZESTAŃ. JEŚLI NIE POTRAFISZ PRZESTAĆ,  NIE PAL PRZY NIEPALĄCYCH.</vt:lpstr>
      <vt:lpstr>Prezentacja programu PowerPoint</vt:lpstr>
      <vt:lpstr>Jak zmniejszyć liczbę palaczy?</vt:lpstr>
      <vt:lpstr>WYSTRZEGAJ SIE OTYŁOŚCI</vt:lpstr>
      <vt:lpstr>„Kalkulator” BMI </vt:lpstr>
      <vt:lpstr>Otyłość a nowotwory</vt:lpstr>
      <vt:lpstr>Prezentacja programu PowerPoint</vt:lpstr>
      <vt:lpstr>BĄDŹ CODZIENNIE AKTYWNY RUCHOWO,  UPRAWIAJ ĆWICZENIA FIZYCZNE</vt:lpstr>
      <vt:lpstr>SPOŻYWAJ WIĘCEJ WARZYW I OWOCÓW:  JEDZ CO NAJMNIEJ 5 PORCJI DZIENNIE!</vt:lpstr>
      <vt:lpstr>Dieta</vt:lpstr>
      <vt:lpstr>Dieta</vt:lpstr>
      <vt:lpstr>Dieta</vt:lpstr>
      <vt:lpstr>Dieta</vt:lpstr>
      <vt:lpstr>Dieta</vt:lpstr>
      <vt:lpstr>JEŚLI PIJESZ ALKOHOL - PIWO, WINO LUB NAPOJE WYSOKOPROCENTOWE - OGRANICZ JEGO SPOŻYCIE: mężczyźni do dwóch porcji dziennie,  kobiety do jednej porcji dziennie.</vt:lpstr>
      <vt:lpstr>Alkohol</vt:lpstr>
      <vt:lpstr>Nadmierna ekspozycja na słońce</vt:lpstr>
      <vt:lpstr>Promieniowanie ultrafioletowe</vt:lpstr>
      <vt:lpstr>Prewencja nowotworów skóry -zalecenia</vt:lpstr>
      <vt:lpstr>PRZESTRZEGAJ ŚCIŚLE PRZEPISÓW DOTYCZĄCYCH OCHRONY PRZED NARAŻENIEM NA ZNANE SUBSTANCJE RAKOTWÓRCZE.</vt:lpstr>
      <vt:lpstr>Karcynogeny - narażenie zawodowe</vt:lpstr>
      <vt:lpstr>Karcynogeny - narażenie zawodowe</vt:lpstr>
      <vt:lpstr>Czynniki infekcyjne</vt:lpstr>
      <vt:lpstr>Czynniki infekcyjne</vt:lpstr>
      <vt:lpstr>BIERZ UDZIAŁ W PROGRAMACH SZCZEPIEŃ OCHRONNYCH PRZECIWKO WIRUSOWEMU ZAPALENIU WĄTROBY TYPU B.</vt:lpstr>
      <vt:lpstr>Zasady kwalifikacji do badań genetycznych - rak piersi</vt:lpstr>
      <vt:lpstr>GENETYKA</vt:lpstr>
      <vt:lpstr>Zespoły uwarunkowane genetycznie - rak jelita grubego </vt:lpstr>
      <vt:lpstr>BADANIA PRZESIEWOWE</vt:lpstr>
      <vt:lpstr>KOBIETY PO 45 ROKU ŻYCIA POWINNY UCZESTNICZYĆ W BADANIACH PRZESIEWOWYCH W KIERUNKU RAKA PIERSI.</vt:lpstr>
      <vt:lpstr>Rak piersi - mammografia a umieralność z powodu raka piersi</vt:lpstr>
      <vt:lpstr>KOBIETY PO 25 ROKU ŻYCIA POWINNY UCZESTNICZYĆ W BADANIACH PRZESIEWOWYCH W KIERUNKU RAKA SZYJKI MACICY!</vt:lpstr>
      <vt:lpstr>Rak szyjki macicy</vt:lpstr>
      <vt:lpstr>KOBIETY I MĘŻCZYŹNI PO 50 ROKU ŻYCIA POWINNI ROBIĆ BADANIA PRZESIEWOWE W KIERUNKU RAKA JELITA GRUBEGO!</vt:lpstr>
      <vt:lpstr> Rak płuca</vt:lpstr>
      <vt:lpstr>Rak płuca - zalecenia NCCN</vt:lpstr>
      <vt:lpstr>Rak gruczołu krokowego - badania przesiewowe</vt:lpstr>
      <vt:lpstr>Badania przesiewowe - PODSUMOWANIE</vt:lpstr>
      <vt:lpstr>WYBÓR NALEŻY DO CIEBIE!</vt:lpstr>
      <vt:lpstr>Dziękuję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Profilaktyka chorób nowotworowych</dc:title>
  <dc:creator>Marek Kowalczyk</dc:creator>
  <cp:lastModifiedBy>Piotr Palka</cp:lastModifiedBy>
  <cp:revision>11</cp:revision>
  <dcterms:created xsi:type="dcterms:W3CDTF">2009-04-16T11:32:32Z</dcterms:created>
  <dcterms:modified xsi:type="dcterms:W3CDTF">2024-06-19T18:31:15Z</dcterms:modified>
  <cp:category>Medycyna</cp:category>
</cp:coreProperties>
</file>